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13004800" cy="9753600"/>
  <p:notesSz cx="6858000" cy="9144000"/>
  <p:defaultTextStyle>
    <a:lvl1pPr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1pPr>
    <a:lvl2pPr indent="2286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2pPr>
    <a:lvl3pPr indent="4572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3pPr>
    <a:lvl4pPr indent="6858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4pPr>
    <a:lvl5pPr indent="9144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5pPr>
    <a:lvl6pPr indent="11430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6pPr>
    <a:lvl7pPr indent="13716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7pPr>
    <a:lvl8pPr indent="16002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8pPr>
    <a:lvl9pPr indent="18288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D4553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3D455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06B7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3D455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06B7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50800" cap="flat">
              <a:noFill/>
              <a:miter lim="400000"/>
            </a:ln>
          </a:left>
          <a:right>
            <a:ln w="50800" cap="flat">
              <a:noFill/>
              <a:miter lim="400000"/>
            </a:ln>
          </a:right>
          <a:top>
            <a:ln w="50800" cap="flat">
              <a:noFill/>
              <a:miter lim="400000"/>
            </a:ln>
          </a:top>
          <a:bottom>
            <a:ln w="50800" cap="flat">
              <a:noFill/>
              <a:miter lim="400000"/>
            </a:ln>
          </a:bottom>
          <a:insideH>
            <a:ln w="50800" cap="flat">
              <a:noFill/>
              <a:miter lim="400000"/>
            </a:ln>
          </a:insideH>
          <a:insideV>
            <a:ln w="508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355600" y="2044700"/>
            <a:ext cx="12293600" cy="3238500"/>
          </a:xfrm>
          <a:prstGeom prst="rect">
            <a:avLst/>
          </a:prstGeom>
        </p:spPr>
        <p:txBody>
          <a:bodyPr anchor="b"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355600" y="5270500"/>
            <a:ext cx="12293600" cy="12954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1pPr>
            <a:lvl2pPr marL="0" indent="2286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2pPr>
            <a:lvl3pPr marL="0" indent="4572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3pPr>
            <a:lvl4pPr marL="0" indent="6858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4pPr>
            <a:lvl5pPr marL="0" indent="9144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One</a:t>
            </a:r>
            <a:endParaRPr sz="38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Two</a:t>
            </a:r>
            <a:endParaRPr sz="38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Three</a:t>
            </a:r>
            <a:endParaRPr sz="38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Four</a:t>
            </a:r>
            <a:endParaRPr sz="38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908800"/>
            <a:ext cx="10464800" cy="1282700"/>
          </a:xfrm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1pPr>
            <a:lvl2pPr marL="0" indent="2286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2pPr>
            <a:lvl3pPr marL="0" indent="4572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3pPr>
            <a:lvl4pPr marL="0" indent="6858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4pPr>
            <a:lvl5pPr marL="0" indent="9144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One</a:t>
            </a:r>
            <a:endParaRPr sz="38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Two</a:t>
            </a:r>
            <a:endParaRPr sz="38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Three</a:t>
            </a:r>
            <a:endParaRPr sz="38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Four</a:t>
            </a:r>
            <a:endParaRPr sz="38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355600" y="3251200"/>
            <a:ext cx="12293600" cy="3238500"/>
          </a:xfrm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355600" y="1016000"/>
            <a:ext cx="5892800" cy="3886200"/>
          </a:xfrm>
          <a:prstGeom prst="rect">
            <a:avLst/>
          </a:prstGeom>
        </p:spPr>
        <p:txBody>
          <a:bodyPr anchor="b"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355600" y="4889500"/>
            <a:ext cx="5892800" cy="38862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1pPr>
            <a:lvl2pPr marL="0" indent="2286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2pPr>
            <a:lvl3pPr marL="0" indent="4572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3pPr>
            <a:lvl4pPr marL="0" indent="6858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4pPr>
            <a:lvl5pPr marL="0" indent="9144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One</a:t>
            </a:r>
            <a:endParaRPr sz="38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Two</a:t>
            </a:r>
            <a:endParaRPr sz="38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Three</a:t>
            </a:r>
            <a:endParaRPr sz="38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Four</a:t>
            </a:r>
            <a:endParaRPr sz="38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One</a:t>
            </a:r>
            <a:endParaRPr sz="46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Two</a:t>
            </a:r>
            <a:endParaRPr sz="46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Three</a:t>
            </a:r>
            <a:endParaRPr sz="46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Four</a:t>
            </a:r>
            <a:endParaRPr sz="46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355600" y="2730500"/>
            <a:ext cx="5892800" cy="6299200"/>
          </a:xfrm>
          <a:prstGeom prst="rect">
            <a:avLst/>
          </a:prstGeom>
        </p:spPr>
        <p:txBody>
          <a:bodyPr/>
          <a:lstStyle>
            <a:lvl1pPr marL="431800" indent="-431800">
              <a:lnSpc>
                <a:spcPct val="100000"/>
              </a:lnSpc>
              <a:spcBef>
                <a:spcPts val="3800"/>
              </a:spcBef>
              <a:defRPr sz="3800"/>
            </a:lvl1pPr>
            <a:lvl2pPr marL="863600" indent="-431800">
              <a:lnSpc>
                <a:spcPct val="100000"/>
              </a:lnSpc>
              <a:spcBef>
                <a:spcPts val="3800"/>
              </a:spcBef>
              <a:defRPr sz="3800"/>
            </a:lvl2pPr>
            <a:lvl3pPr marL="1295400" indent="-431800">
              <a:lnSpc>
                <a:spcPct val="100000"/>
              </a:lnSpc>
              <a:spcBef>
                <a:spcPts val="3800"/>
              </a:spcBef>
              <a:defRPr sz="3800"/>
            </a:lvl3pPr>
            <a:lvl4pPr marL="1727200" indent="-431800">
              <a:lnSpc>
                <a:spcPct val="100000"/>
              </a:lnSpc>
              <a:spcBef>
                <a:spcPts val="3800"/>
              </a:spcBef>
              <a:defRPr sz="3800"/>
            </a:lvl4pPr>
            <a:lvl5pPr marL="2159000" indent="-431800">
              <a:lnSpc>
                <a:spcPct val="100000"/>
              </a:lnSpc>
              <a:spcBef>
                <a:spcPts val="3800"/>
              </a:spcBef>
              <a:defRPr sz="3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One</a:t>
            </a:r>
            <a:endParaRPr sz="38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Two</a:t>
            </a:r>
            <a:endParaRPr sz="38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Three</a:t>
            </a:r>
            <a:endParaRPr sz="38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Four</a:t>
            </a:r>
            <a:endParaRPr sz="38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762000" y="762000"/>
            <a:ext cx="11468100" cy="8216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One</a:t>
            </a:r>
            <a:endParaRPr sz="46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Two</a:t>
            </a:r>
            <a:endParaRPr sz="46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Three</a:t>
            </a:r>
            <a:endParaRPr sz="46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Four</a:t>
            </a:r>
            <a:endParaRPr sz="46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355600" y="254000"/>
            <a:ext cx="122936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355600" y="2730500"/>
            <a:ext cx="12293600" cy="629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One</a:t>
            </a:r>
            <a:endParaRPr sz="46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Two</a:t>
            </a:r>
            <a:endParaRPr sz="46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Three</a:t>
            </a:r>
            <a:endParaRPr sz="46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Four</a:t>
            </a:r>
            <a:endParaRPr sz="46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spd="med" advClick="1"/>
  <p:txStyles>
    <p:titleStyle>
      <a:lvl1pPr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1pPr>
      <a:lvl2pPr indent="2286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2pPr>
      <a:lvl3pPr indent="4572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3pPr>
      <a:lvl4pPr indent="6858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4pPr>
      <a:lvl5pPr indent="9144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5pPr>
      <a:lvl6pPr indent="11430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6pPr>
      <a:lvl7pPr indent="13716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7pPr>
      <a:lvl8pPr indent="16002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8pPr>
      <a:lvl9pPr indent="18288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9pPr>
    </p:titleStyle>
    <p:bodyStyle>
      <a:lvl1pPr marL="5207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1pPr>
      <a:lvl2pPr marL="10414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2pPr>
      <a:lvl3pPr marL="15621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3pPr>
      <a:lvl4pPr marL="20828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4pPr>
      <a:lvl5pPr marL="26035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5pPr>
      <a:lvl6pPr marL="31242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6pPr>
      <a:lvl7pPr marL="36449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7pPr>
      <a:lvl8pPr marL="41656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8pPr>
      <a:lvl9pPr marL="46863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elpais.com.uy/vida-actual/desparecio-loro-habla-california-ingles.html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El loro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>
            <p:ph type="body" idx="1"/>
          </p:nvPr>
        </p:nvSpPr>
        <p:spPr>
          <a:xfrm>
            <a:off x="355600" y="1727200"/>
            <a:ext cx="12293600" cy="6299200"/>
          </a:xfrm>
          <a:prstGeom prst="rect">
            <a:avLst/>
          </a:prstGeom>
        </p:spPr>
        <p:txBody>
          <a:bodyPr/>
          <a:lstStyle/>
          <a:p>
            <a:pPr lvl="0" marL="0" indent="0" algn="ctr" defTabSz="457200">
              <a:lnSpc>
                <a:spcPct val="10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5100">
                <a:latin typeface="Helvetica"/>
                <a:ea typeface="Helvetica"/>
                <a:cs typeface="Helvetica"/>
                <a:sym typeface="Helvetica"/>
              </a:rPr>
              <a:t>Smithy tenía un loro en California.  El loro se fue.  Cuatro años después, el loro volvió hablando español.</a:t>
            </a:r>
            <a:endParaRPr sz="51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algn="ctr" defTabSz="457200">
              <a:lnSpc>
                <a:spcPct val="10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51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algn="ctr" defTabSz="457200">
              <a:lnSpc>
                <a:spcPct val="10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5100">
                <a:latin typeface="Helvetica"/>
                <a:ea typeface="Helvetica"/>
                <a:cs typeface="Helvetica"/>
                <a:sym typeface="Helvetica"/>
              </a:rPr>
              <a:t> </a:t>
            </a:r>
            <a:endParaRPr sz="51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algn="ctr" defTabSz="457200">
              <a:lnSpc>
                <a:spcPct val="10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51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algn="ctr" defTabSz="457200">
              <a:lnSpc>
                <a:spcPct val="10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5100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algn="ctr" defTabSz="457200">
              <a:lnSpc>
                <a:spcPct val="10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5100">
                <a:latin typeface="Helvetica"/>
                <a:ea typeface="Helvetica"/>
                <a:cs typeface="Helvetica"/>
                <a:sym typeface="Helvetica"/>
              </a:rPr>
              <a:t> </a:t>
            </a:r>
          </a:p>
        </p:txBody>
      </p:sp>
      <p:pic>
        <p:nvPicPr>
          <p:cNvPr id="35" name="parrot-getty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95179" y="4346076"/>
            <a:ext cx="6819044" cy="51142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body" idx="1"/>
          </p:nvPr>
        </p:nvSpPr>
        <p:spPr>
          <a:xfrm>
            <a:off x="228600" y="63500"/>
            <a:ext cx="12293600" cy="6299200"/>
          </a:xfrm>
          <a:prstGeom prst="rect">
            <a:avLst/>
          </a:prstGeom>
        </p:spPr>
        <p:txBody>
          <a:bodyPr/>
          <a:lstStyle/>
          <a:p>
            <a:pPr lvl="0" marL="0" indent="0" algn="ctr" defTabSz="457200">
              <a:lnSpc>
                <a:spcPct val="10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500">
                <a:latin typeface="Helvetica"/>
                <a:ea typeface="Helvetica"/>
                <a:cs typeface="Helvetica"/>
                <a:sym typeface="Helvetica"/>
              </a:rPr>
              <a:t>En California, Smithy tenía un loro que se llamaba Nigel.  Hablaba inglés perfectamente con un acento británico.  El loro desapareció y se fue misteriosamente.   Se escapó de la casa sin rastro.  Cuatro años después, retornó con su dueño, Smithy, en California.  El loro volvió hablando español.  El loro no paró de nombrar a un tal “Larry.”  </a:t>
            </a:r>
            <a:endParaRPr sz="3500">
              <a:latin typeface="Helvetica"/>
              <a:ea typeface="Helvetica"/>
              <a:cs typeface="Helvetica"/>
              <a:sym typeface="Helvetica"/>
            </a:endParaRPr>
          </a:p>
          <a:p>
            <a:pPr lvl="0" marL="396184" indent="-396184" algn="ctr" defTabSz="4572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endParaRPr sz="3500">
              <a:latin typeface="Helvetica"/>
              <a:ea typeface="Helvetica"/>
              <a:cs typeface="Helvetica"/>
              <a:sym typeface="Helvetica"/>
            </a:endParaRPr>
          </a:p>
          <a:p>
            <a:pPr lvl="0" marL="396184" indent="-396184" algn="ctr" defTabSz="4572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endParaRPr sz="3500">
              <a:latin typeface="Helvetica"/>
              <a:ea typeface="Helvetica"/>
              <a:cs typeface="Helvetica"/>
              <a:sym typeface="Helvetica"/>
            </a:endParaRPr>
          </a:p>
          <a:p>
            <a:pPr lvl="0" marL="396184" indent="-396184" algn="ctr" defTabSz="4572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endParaRPr sz="3500"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38" name="543d0280b43ef.r_1413284487200.0-19-453-296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82105" y="3851324"/>
            <a:ext cx="7823201" cy="4775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body" idx="1"/>
          </p:nvPr>
        </p:nvSpPr>
        <p:spPr>
          <a:xfrm>
            <a:off x="266700" y="-546100"/>
            <a:ext cx="12293600" cy="6299200"/>
          </a:xfrm>
          <a:prstGeom prst="rect">
            <a:avLst/>
          </a:prstGeom>
        </p:spPr>
        <p:txBody>
          <a:bodyPr/>
          <a:lstStyle>
            <a:lvl1pPr marL="0" indent="0" algn="ctr" defTabSz="457200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/>
            </a:pPr>
            <a:r>
              <a:rPr sz="4900"/>
              <a:t>En California, Smithy tenía un loro gris africano que se llamaba Nigel.  Hablaba inglés perfectamente con un acento británico según Smithy.  El loro desapareció hace cuatro años y se fue misteriosamente.   Un día, se escapó de la casa sin rastro.  </a:t>
            </a:r>
            <a:endParaRPr sz="4900"/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body" idx="1"/>
          </p:nvPr>
        </p:nvSpPr>
        <p:spPr>
          <a:xfrm>
            <a:off x="101600" y="50800"/>
            <a:ext cx="12293600" cy="6942783"/>
          </a:xfrm>
          <a:prstGeom prst="rect">
            <a:avLst/>
          </a:prstGeom>
        </p:spPr>
        <p:txBody>
          <a:bodyPr/>
          <a:lstStyle/>
          <a:p>
            <a:pPr lvl="0" marL="0" indent="0" algn="ctr" defTabSz="278892">
              <a:lnSpc>
                <a:spcPct val="10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538">
                <a:latin typeface="Helvetica"/>
                <a:ea typeface="Helvetica"/>
                <a:cs typeface="Helvetica"/>
                <a:sym typeface="Helvetica"/>
              </a:rPr>
              <a:t>	Cuatro años después, retornó con su dueño, Smithy, en California.  Pero ya no era el mismo.  El loro volvió con problemas de actitud, rechazando hablar inglés, y un poco maleducado.  El loro también volvió hablando español.  La historia era casi increíble pero presentó un problema: El loro no paró de hablar en español y nombrar a un tal “Larry.”  </a:t>
            </a:r>
            <a:endParaRPr sz="3538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algn="ctr" defTabSz="278892">
              <a:lnSpc>
                <a:spcPct val="10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538">
                <a:latin typeface="Helvetica"/>
                <a:ea typeface="Helvetica"/>
                <a:cs typeface="Helvetica"/>
                <a:sym typeface="Helvetica"/>
              </a:rPr>
              <a:t>	¿Qué pasó realmente con Nigel?  ¿Adónde fue?</a:t>
            </a:r>
            <a:endParaRPr sz="3538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algn="ctr" defTabSz="278892">
              <a:lnSpc>
                <a:spcPct val="10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3538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algn="ctr" defTabSz="278892">
              <a:lnSpc>
                <a:spcPct val="10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3538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algn="ctr" defTabSz="278892">
              <a:lnSpc>
                <a:spcPct val="10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3538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algn="ctr" defTabSz="278892">
              <a:lnSpc>
                <a:spcPct val="100000"/>
              </a:lnSpc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3538"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</a:defRPr>
            </a:pPr>
            <a:r>
              <a:rPr sz="4600" u="sng">
                <a:solidFill>
                  <a:srgbClr val="535353"/>
                </a:solidFill>
                <a:hlinkClick r:id="rId2" invalidUrl="" action="" tgtFrame="" tooltip="" history="1" highlightClick="0" endSnd="0"/>
              </a:rPr>
              <a:t>http://www.elpais.com.uy/vida-actual/desparecio-loro-habla-california-ingles.html</a:t>
            </a:r>
            <a:endParaRPr sz="4600">
              <a:solidFill>
                <a:srgbClr val="535353"/>
              </a:solidFill>
            </a:endParaRPr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