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1pPr>
    <a:lvl2pPr indent="2286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2pPr>
    <a:lvl3pPr indent="4572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3pPr>
    <a:lvl4pPr indent="6858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4pPr>
    <a:lvl5pPr indent="9144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5pPr>
    <a:lvl6pPr indent="11430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6pPr>
    <a:lvl7pPr indent="13716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7pPr>
    <a:lvl8pPr indent="16002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8pPr>
    <a:lvl9pPr indent="1828800" algn="ctr" defTabSz="584200">
      <a:defRPr sz="3600">
        <a:solidFill>
          <a:srgbClr val="535353"/>
        </a:solidFill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D455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3D455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6B7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D455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6B7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50800" cap="flat">
              <a:noFill/>
              <a:miter lim="400000"/>
            </a:ln>
          </a:left>
          <a:right>
            <a:ln w="50800" cap="flat">
              <a:noFill/>
              <a:miter lim="400000"/>
            </a:ln>
          </a:right>
          <a:top>
            <a:ln w="50800" cap="flat">
              <a:noFill/>
              <a:miter lim="400000"/>
            </a:ln>
          </a:top>
          <a:bottom>
            <a:ln w="50800" cap="flat">
              <a:noFill/>
              <a:miter lim="400000"/>
            </a:ln>
          </a:bottom>
          <a:insideH>
            <a:ln w="50800" cap="flat">
              <a:noFill/>
              <a:miter lim="400000"/>
            </a:ln>
          </a:insideH>
          <a:insideV>
            <a:ln w="508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2pPr>
            <a:lvl3pPr marL="0" indent="4572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3pPr>
            <a:lvl4pPr marL="0" indent="6858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4pPr>
            <a:lvl5pPr marL="0" indent="914400" algn="ctr">
              <a:lnSpc>
                <a:spcPct val="100000"/>
              </a:lnSpc>
              <a:spcBef>
                <a:spcPts val="0"/>
              </a:spcBef>
              <a:buSzTx/>
              <a:buNone/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One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Two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Three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Four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>
            <a:lvl1pPr marL="431800" indent="-431800">
              <a:lnSpc>
                <a:spcPct val="100000"/>
              </a:lnSpc>
              <a:spcBef>
                <a:spcPts val="3800"/>
              </a:spcBef>
              <a:defRPr sz="3800"/>
            </a:lvl1pPr>
            <a:lvl2pPr marL="863600" indent="-431800">
              <a:lnSpc>
                <a:spcPct val="100000"/>
              </a:lnSpc>
              <a:spcBef>
                <a:spcPts val="3800"/>
              </a:spcBef>
              <a:defRPr sz="3800"/>
            </a:lvl2pPr>
            <a:lvl3pPr marL="1295400" indent="-431800">
              <a:lnSpc>
                <a:spcPct val="100000"/>
              </a:lnSpc>
              <a:spcBef>
                <a:spcPts val="3800"/>
              </a:spcBef>
              <a:defRPr sz="3800"/>
            </a:lvl3pPr>
            <a:lvl4pPr marL="1727200" indent="-431800">
              <a:lnSpc>
                <a:spcPct val="100000"/>
              </a:lnSpc>
              <a:spcBef>
                <a:spcPts val="3800"/>
              </a:spcBef>
              <a:defRPr sz="3800"/>
            </a:lvl4pPr>
            <a:lvl5pPr marL="2159000" indent="-431800">
              <a:lnSpc>
                <a:spcPct val="100000"/>
              </a:lnSpc>
              <a:spcBef>
                <a:spcPts val="3800"/>
              </a:spcBef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One</a:t>
            </a:r>
            <a:endParaRPr sz="38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Two</a:t>
            </a:r>
            <a:endParaRPr sz="38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Three</a:t>
            </a:r>
            <a:endParaRPr sz="38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Four</a:t>
            </a:r>
            <a:endParaRPr sz="38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One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Two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Three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Four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One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Two</a:t>
            </a:r>
            <a:endParaRPr sz="4600">
              <a:solidFill>
                <a:srgbClr val="535353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Three</a:t>
            </a:r>
            <a:endParaRPr sz="4600">
              <a:solidFill>
                <a:srgbClr val="535353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Four</a:t>
            </a:r>
            <a:endParaRPr sz="4600">
              <a:solidFill>
                <a:srgbClr val="535353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1pPr>
      <a:lvl2pPr indent="2286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2pPr>
      <a:lvl3pPr indent="4572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3pPr>
      <a:lvl4pPr indent="6858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4pPr>
      <a:lvl5pPr indent="9144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5pPr>
      <a:lvl6pPr indent="11430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6pPr>
      <a:lvl7pPr indent="13716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7pPr>
      <a:lvl8pPr indent="16002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8pPr>
      <a:lvl9pPr indent="1828800" algn="ctr" defTabSz="584200">
        <a:defRPr cap="all" sz="72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9pPr>
    </p:titleStyle>
    <p:bodyStyle>
      <a:lvl1pPr marL="5207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1pPr>
      <a:lvl2pPr marL="10414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2pPr>
      <a:lvl3pPr marL="15621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3pPr>
      <a:lvl4pPr marL="20828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4pPr>
      <a:lvl5pPr marL="26035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5pPr>
      <a:lvl6pPr marL="31242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6pPr>
      <a:lvl7pPr marL="36449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7pPr>
      <a:lvl8pPr marL="41656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8pPr>
      <a:lvl9pPr marL="4686300" indent="-520700" defTabSz="584200">
        <a:lnSpc>
          <a:spcPct val="120000"/>
        </a:lnSpc>
        <a:spcBef>
          <a:spcPts val="4600"/>
        </a:spcBef>
        <a:buSzPct val="82000"/>
        <a:buChar char="•"/>
        <a:defRPr sz="4600">
          <a:solidFill>
            <a:srgbClr val="535353"/>
          </a:solidFill>
          <a:latin typeface="+mn-lt"/>
          <a:ea typeface="+mn-ea"/>
          <a:cs typeface="+mn-cs"/>
          <a:sym typeface="Gill Sans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arlene.aguilar@rsu52.us" TargetMode="External"/><Relationship Id="rId3" Type="http://schemas.openxmlformats.org/officeDocument/2006/relationships/hyperlink" Target="mailto:dustin.williamson@rsu52.us" TargetMode="External"/><Relationship Id="rId4" Type="http://schemas.openxmlformats.org/officeDocument/2006/relationships/hyperlink" Target="http://williamsonci.wordpress.com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jeopardylabs.com" TargetMode="Externa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artinabex.com/teacher-training/movietalk/" TargetMode="External"/><Relationship Id="rId3" Type="http://schemas.openxmlformats.org/officeDocument/2006/relationships/hyperlink" Target="http://martinabex.com/category/movietalk/" TargetMode="External"/><Relationship Id="rId4" Type="http://schemas.openxmlformats.org/officeDocument/2006/relationships/hyperlink" Target="https://williamsonci.wordpress.com/category/movietalk/" TargetMode="External"/><Relationship Id="rId5" Type="http://schemas.openxmlformats.org/officeDocument/2006/relationships/hyperlink" Target="https://mjtprs.wordpress.com/category/movietalk/" TargetMode="External"/><Relationship Id="rId6" Type="http://schemas.openxmlformats.org/officeDocument/2006/relationships/hyperlink" Target="https://docs.google.com/document/d/1EajK__C8PDdj1sE4zdT6mLRdVq__U_XlnSDARSkVqiY/edit?usp=sharing" TargetMode="External"/><Relationship Id="rId7" Type="http://schemas.openxmlformats.org/officeDocument/2006/relationships/hyperlink" Target="https://drive.google.com/a/rsu52.us/folderview?id=0Bw9zi0Ux6xCwb2JBTTZwYTZ0YVU&amp;usp=drive_web" TargetMode="External"/><Relationship Id="rId8" Type="http://schemas.openxmlformats.org/officeDocument/2006/relationships/hyperlink" Target="https://docs.google.com/document/d/1viraY--KBf139v4Lk5cxb4kL96lRd89uq83XBfAU1zU/edit?usp=sharing" TargetMode="External"/><Relationship Id="rId9" Type="http://schemas.openxmlformats.org/officeDocument/2006/relationships/hyperlink" Target="https://mrpeto.wordpress.com/tag/movie-talk/" TargetMode="External"/><Relationship Id="rId10" Type="http://schemas.openxmlformats.org/officeDocument/2006/relationships/hyperlink" Target="https://www.dropbox.com/sh/95k8q3u3nzh4kuc/AABqch8sGxm85y4nriKqh5gea?dl=0" TargetMode="External"/><Relationship Id="rId11" Type="http://schemas.openxmlformats.org/officeDocument/2006/relationships/hyperlink" Target="https://williamsonci.files.wordpress.com/2013/10/movietalk-database-sheet1.pdf" TargetMode="Externa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youtube.com/watch?v=tu0RmNh3bGk" TargetMode="External"/><Relationship Id="rId3" Type="http://schemas.openxmlformats.org/officeDocument/2006/relationships/hyperlink" Target="https://www.youtube.com/watch?v=gWH8Z0SrqUE" TargetMode="External"/><Relationship Id="rId4" Type="http://schemas.openxmlformats.org/officeDocument/2006/relationships/hyperlink" Target="https://www.youtube.com/watch?v=x6x66sKK-rQ" TargetMode="External"/><Relationship Id="rId5" Type="http://schemas.openxmlformats.org/officeDocument/2006/relationships/hyperlink" Target="https://www.youtube.com/results?search_query=Happy+Valentine%27s+Day+-+Animated+Google+Doodle+Video" TargetMode="Externa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youtube.com/watch?v=ta_I6hYqx7w" TargetMode="External"/><Relationship Id="rId3" Type="http://schemas.openxmlformats.org/officeDocument/2006/relationships/hyperlink" Target="https://www.youtube.com/watch?v=UR4mlLiyjYo" TargetMode="External"/><Relationship Id="rId4" Type="http://schemas.openxmlformats.org/officeDocument/2006/relationships/hyperlink" Target="https://www.youtube.com/watch?v=noH51NPI9C4" TargetMode="External"/><Relationship Id="rId5" Type="http://schemas.openxmlformats.org/officeDocument/2006/relationships/hyperlink" Target="https://www.youtube.com/watch?v=jCQnUuq-TEE" TargetMode="External"/><Relationship Id="rId6" Type="http://schemas.openxmlformats.org/officeDocument/2006/relationships/hyperlink" Target="https://www.youtube.com/watch?v=1QAI4B_2Mfc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355600" y="1739900"/>
            <a:ext cx="12293600" cy="4068234"/>
          </a:xfrm>
          <a:prstGeom prst="rect">
            <a:avLst/>
          </a:prstGeom>
        </p:spPr>
        <p:txBody>
          <a:bodyPr/>
          <a:lstStyle>
            <a:lvl1pPr>
              <a:defRPr sz="8100"/>
            </a:lvl1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8100">
                <a:solidFill>
                  <a:srgbClr val="535353"/>
                </a:solidFill>
              </a:rPr>
              <a:t>Movietalk + accompanying activities = 90% of CI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355600" y="6354233"/>
            <a:ext cx="12293600" cy="2074334"/>
          </a:xfrm>
          <a:prstGeom prst="rect">
            <a:avLst/>
          </a:prstGeom>
        </p:spPr>
        <p:txBody>
          <a:bodyPr/>
          <a:lstStyle/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3382">
                <a:solidFill>
                  <a:srgbClr val="535353"/>
                </a:solidFill>
              </a:rPr>
              <a:t>Marlene Aguilar - </a:t>
            </a:r>
            <a:r>
              <a:rPr sz="3382" u="sng">
                <a:solidFill>
                  <a:srgbClr val="535353"/>
                </a:solidFill>
                <a:hlinkClick r:id="rId2" invalidUrl="" action="" tgtFrame="" tooltip="" history="1" highlightClick="0" endSnd="0"/>
              </a:rPr>
              <a:t>marlene.aguilar@rsu52.us</a:t>
            </a:r>
            <a:endParaRPr sz="3382">
              <a:solidFill>
                <a:srgbClr val="535353"/>
              </a:solidFill>
            </a:endParaRPr>
          </a:p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3382">
                <a:solidFill>
                  <a:srgbClr val="535353"/>
                </a:solidFill>
              </a:rPr>
              <a:t>Dustin Williamson - </a:t>
            </a:r>
            <a:r>
              <a:rPr sz="3382" u="sng">
                <a:solidFill>
                  <a:srgbClr val="535353"/>
                </a:solidFill>
                <a:hlinkClick r:id="rId3" invalidUrl="" action="" tgtFrame="" tooltip="" history="1" highlightClick="0" endSnd="0"/>
              </a:rPr>
              <a:t>dustin.williamson@rsu52.us</a:t>
            </a:r>
            <a:endParaRPr sz="3382">
              <a:solidFill>
                <a:srgbClr val="535353"/>
              </a:solidFill>
            </a:endParaRPr>
          </a:p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3382">
                <a:solidFill>
                  <a:srgbClr val="535353"/>
                </a:solidFill>
              </a:rPr>
              <a:t>Leavitt Area High School, Turner, ME</a:t>
            </a:r>
            <a:endParaRPr sz="3382">
              <a:solidFill>
                <a:srgbClr val="535353"/>
              </a:solidFill>
            </a:endParaRPr>
          </a:p>
          <a:p>
            <a:pPr lvl="0" defTabSz="519937">
              <a:defRPr sz="1800">
                <a:solidFill>
                  <a:srgbClr val="000000"/>
                </a:solidFill>
              </a:defRPr>
            </a:pPr>
            <a:r>
              <a:rPr sz="3382" u="sng">
                <a:solidFill>
                  <a:srgbClr val="535353"/>
                </a:solidFill>
                <a:hlinkClick r:id="rId4" invalidUrl="" action="" tgtFrame="" tooltip="" history="1" highlightClick="0" endSnd="0"/>
              </a:rPr>
              <a:t>williamsonci.wordpress.com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What is movie talk?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21766" indent="-421766" defTabSz="473201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725">
                <a:solidFill>
                  <a:srgbClr val="535353"/>
                </a:solidFill>
              </a:rPr>
              <a:t>technique for language acquisition</a:t>
            </a:r>
            <a:endParaRPr sz="3725">
              <a:solidFill>
                <a:srgbClr val="535353"/>
              </a:solidFill>
            </a:endParaRPr>
          </a:p>
          <a:p>
            <a:pPr lvl="0" marL="421766" indent="-421766" defTabSz="473201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725">
                <a:solidFill>
                  <a:srgbClr val="535353"/>
                </a:solidFill>
              </a:rPr>
              <a:t>brought to CI/TPRS world</a:t>
            </a:r>
            <a:endParaRPr sz="3725">
              <a:solidFill>
                <a:srgbClr val="535353"/>
              </a:solidFill>
            </a:endParaRPr>
          </a:p>
          <a:p>
            <a:pPr lvl="0" marL="421766" indent="-421766" defTabSz="473201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725">
                <a:solidFill>
                  <a:srgbClr val="535353"/>
                </a:solidFill>
              </a:rPr>
              <a:t>easily adaptable to CI based classrooms</a:t>
            </a:r>
            <a:endParaRPr sz="3725">
              <a:solidFill>
                <a:srgbClr val="535353"/>
              </a:solidFill>
            </a:endParaRPr>
          </a:p>
          <a:p>
            <a:pPr lvl="0" marL="421766" indent="-421766" defTabSz="473201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725">
                <a:solidFill>
                  <a:srgbClr val="535353"/>
                </a:solidFill>
              </a:rPr>
              <a:t>students receive CI while watching video clips/movies</a:t>
            </a:r>
            <a:endParaRPr sz="3725">
              <a:solidFill>
                <a:srgbClr val="535353"/>
              </a:solidFill>
            </a:endParaRPr>
          </a:p>
          <a:p>
            <a:pPr lvl="0" marL="421766" indent="-421766" defTabSz="473201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725">
                <a:solidFill>
                  <a:srgbClr val="535353"/>
                </a:solidFill>
              </a:rPr>
              <a:t>teacher can stay in TL at least 90% of the time</a:t>
            </a:r>
            <a:endParaRPr sz="3725">
              <a:solidFill>
                <a:srgbClr val="535353"/>
              </a:solidFill>
            </a:endParaRPr>
          </a:p>
          <a:p>
            <a:pPr lvl="0" marL="421766" indent="-421766" defTabSz="473201">
              <a:spcBef>
                <a:spcPts val="3700"/>
              </a:spcBef>
              <a:defRPr sz="1800">
                <a:solidFill>
                  <a:srgbClr val="000000"/>
                </a:solidFill>
              </a:defRPr>
            </a:pPr>
            <a:r>
              <a:rPr sz="3725">
                <a:solidFill>
                  <a:srgbClr val="535353"/>
                </a:solidFill>
              </a:rPr>
              <a:t>a way to introduce/recycle vocabulary and structures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5" dur="1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0" dur="1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5" dur="10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30" dur="10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35" dur="1000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Why use movie talk?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54076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broad range of vocabulary—endless possibilities</a:t>
            </a:r>
            <a:endParaRPr sz="3128">
              <a:solidFill>
                <a:srgbClr val="535353"/>
              </a:solidFill>
            </a:endParaRPr>
          </a:p>
          <a:p>
            <a:pPr lvl="0" marL="354076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engaging</a:t>
            </a:r>
            <a:endParaRPr sz="3128">
              <a:solidFill>
                <a:srgbClr val="535353"/>
              </a:solidFill>
            </a:endParaRPr>
          </a:p>
          <a:p>
            <a:pPr lvl="0" marL="354076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provides CI with visuals of structures—listening comprehension</a:t>
            </a:r>
            <a:endParaRPr sz="3128">
              <a:solidFill>
                <a:srgbClr val="535353"/>
              </a:solidFill>
            </a:endParaRPr>
          </a:p>
          <a:p>
            <a:pPr lvl="0" marL="354076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its NOVEL</a:t>
            </a:r>
            <a:endParaRPr sz="3128">
              <a:solidFill>
                <a:srgbClr val="535353"/>
              </a:solidFill>
            </a:endParaRPr>
          </a:p>
          <a:p>
            <a:pPr lvl="0" marL="354076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provides differentiated instruction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beginners=a few words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advanced=few new words and grammar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0" fill="hold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0" fill="hold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presetClass="entr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0" fill="hold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0" fill="hold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how to do movie talk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54076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Select 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visually stimulating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little to no dialogue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obvious plot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vocab structures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compelling</a:t>
            </a:r>
            <a:endParaRPr sz="3128">
              <a:solidFill>
                <a:srgbClr val="535353"/>
              </a:solidFill>
            </a:endParaRPr>
          </a:p>
          <a:p>
            <a:pPr lvl="1" marL="708152" indent="-354076" defTabSz="397256">
              <a:spcBef>
                <a:spcPts val="3100"/>
              </a:spcBef>
              <a:defRPr sz="1800">
                <a:solidFill>
                  <a:srgbClr val="000000"/>
                </a:solidFill>
              </a:defRPr>
            </a:pPr>
            <a:r>
              <a:rPr sz="3128">
                <a:solidFill>
                  <a:srgbClr val="535353"/>
                </a:solidFill>
              </a:rPr>
              <a:t>length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0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how to do movie talk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Prepare the video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preview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look for pauses</a:t>
            </a:r>
            <a:endParaRPr sz="4600">
              <a:solidFill>
                <a:srgbClr val="535353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535353"/>
                </a:solidFill>
              </a:rPr>
              <a:t>select vocab/structures/culture theme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Class="entr" presetSubtype="8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8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8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presetClass="entr" presetSubtype="8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how to do movie talk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58215" indent="-458215" defTabSz="514095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048">
                <a:solidFill>
                  <a:srgbClr val="535353"/>
                </a:solidFill>
              </a:rPr>
              <a:t>Present:</a:t>
            </a:r>
            <a:endParaRPr sz="4048">
              <a:solidFill>
                <a:srgbClr val="535353"/>
              </a:solidFill>
            </a:endParaRPr>
          </a:p>
          <a:p>
            <a:pPr lvl="1" marL="916431" indent="-458215" defTabSz="514095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048">
                <a:solidFill>
                  <a:srgbClr val="535353"/>
                </a:solidFill>
              </a:rPr>
              <a:t>1) Play clip and pause at first image</a:t>
            </a:r>
            <a:endParaRPr sz="4048">
              <a:solidFill>
                <a:srgbClr val="535353"/>
              </a:solidFill>
            </a:endParaRPr>
          </a:p>
          <a:p>
            <a:pPr lvl="1" marL="916431" indent="-458215" defTabSz="514095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048">
                <a:solidFill>
                  <a:srgbClr val="535353"/>
                </a:solidFill>
              </a:rPr>
              <a:t>2) Play entire clip (leave ending as surprise), replay and pause</a:t>
            </a:r>
            <a:endParaRPr sz="4048">
              <a:solidFill>
                <a:srgbClr val="535353"/>
              </a:solidFill>
            </a:endParaRPr>
          </a:p>
          <a:p>
            <a:pPr lvl="3" marL="1832863" indent="-458215" defTabSz="514095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048">
                <a:solidFill>
                  <a:srgbClr val="535353"/>
                </a:solidFill>
              </a:rPr>
              <a:t>narrate, ask, circle, PQA, comprehension checks</a:t>
            </a:r>
            <a:endParaRPr sz="4048">
              <a:solidFill>
                <a:srgbClr val="535353"/>
              </a:solidFill>
            </a:endParaRPr>
          </a:p>
          <a:p>
            <a:pPr lvl="3" marL="1832863" indent="-458215" defTabSz="514095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048">
                <a:solidFill>
                  <a:srgbClr val="535353"/>
                </a:solidFill>
              </a:rPr>
              <a:t>continue pausing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80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8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8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8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8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8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movietalk demo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2" name="2015 Honda CR-V - Space for Dreams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83775" y="2405584"/>
            <a:ext cx="11853192" cy="6662216"/>
          </a:xfrm>
          <a:prstGeom prst="rect">
            <a:avLst/>
          </a:prstGeom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5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Movietalk follow-up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READING!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Reading comprehension: questions, cloze, draw, quiz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Screenshots = listening assessment, writing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Vocabulary assessments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Retell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Draw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Dictation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Technology: Textivate, Kahoot!, Quizlet, </a:t>
            </a:r>
            <a:r>
              <a:rPr sz="2162" u="sng">
                <a:solidFill>
                  <a:srgbClr val="535353"/>
                </a:solidFill>
                <a:hlinkClick r:id="rId2" invalidUrl="" action="" tgtFrame="" tooltip="" history="1" highlightClick="0" endSnd="0"/>
              </a:rPr>
              <a:t>jeopardylabs.com</a:t>
            </a:r>
            <a:r>
              <a:rPr sz="2162">
                <a:solidFill>
                  <a:srgbClr val="535353"/>
                </a:solidFill>
              </a:rPr>
              <a:t>, 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Write, Draw, Pass from Martina Bex</a:t>
            </a:r>
            <a:endParaRPr sz="2162">
              <a:solidFill>
                <a:srgbClr val="535353"/>
              </a:solidFill>
            </a:endParaRPr>
          </a:p>
          <a:p>
            <a:pPr lvl="0" marL="244729" indent="-244729" defTabSz="274574">
              <a:spcBef>
                <a:spcPts val="2100"/>
              </a:spcBef>
              <a:defRPr sz="1800">
                <a:solidFill>
                  <a:srgbClr val="000000"/>
                </a:solidFill>
              </a:defRPr>
            </a:pPr>
            <a:r>
              <a:rPr sz="2162">
                <a:solidFill>
                  <a:srgbClr val="535353"/>
                </a:solidFill>
              </a:rPr>
              <a:t>Story Strips from Martina Bex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Resources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2" invalidUrl="" action="" tgtFrame="" tooltip="" history="1" highlightClick="0" endSnd="0"/>
              </a:rPr>
              <a:t>http://martinabex.com/teacher-training/movietalk/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3" invalidUrl="" action="" tgtFrame="" tooltip="" history="1" highlightClick="0" endSnd="0"/>
              </a:rPr>
              <a:t>http://martinabex.com/category/movietalk/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4" invalidUrl="" action="" tgtFrame="" tooltip="" history="1" highlightClick="0" endSnd="0"/>
              </a:rPr>
              <a:t>https://williamsonci.wordpress.com/category/movietalk/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5" invalidUrl="" action="" tgtFrame="" tooltip="" history="1" highlightClick="0" endSnd="0"/>
              </a:rPr>
              <a:t>https://mjtprs.wordpress.com/category/movietalk/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>
                <a:solidFill>
                  <a:srgbClr val="535353"/>
                </a:solidFill>
              </a:rPr>
              <a:t>MovieTalk Google Drives: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6" invalidUrl="" action="" tgtFrame="" tooltip="" history="1" highlightClick="0" endSnd="0"/>
              </a:rPr>
              <a:t>https://docs.google.com/document/d/1EajK__C8PDdj1sE4zdT6mLRdVq__U_XlnSDARSkVqiY/edit?usp=sharing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7" invalidUrl="" action="" tgtFrame="" tooltip="" history="1" highlightClick="0" endSnd="0"/>
              </a:rPr>
              <a:t>https://drive.google.com/a/rsu52.us/folderview?id=0Bw9zi0Ux6xCwb2JBTTZwYTZ0YVU&amp;usp=drive_web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8" invalidUrl="" action="" tgtFrame="" tooltip="" history="1" highlightClick="0" endSnd="0"/>
              </a:rPr>
              <a:t>https://docs.google.com/document/d/1viraY--KBf139v4Lk5cxb4kL96lRd89uq83XBfAU1zU/edit?usp=sharing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 u="sng">
                <a:solidFill>
                  <a:srgbClr val="535353"/>
                </a:solidFill>
                <a:hlinkClick r:id="rId9" invalidUrl="" action="" tgtFrame="" tooltip="" history="1" highlightClick="0" endSnd="0"/>
              </a:rPr>
              <a:t>https://mrpeto.wordpress.com/tag/movie-talk/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>
                <a:solidFill>
                  <a:srgbClr val="535353"/>
                </a:solidFill>
              </a:rPr>
              <a:t>My Dropbox MovieTalk: </a:t>
            </a:r>
            <a:r>
              <a:rPr sz="1813" u="sng">
                <a:solidFill>
                  <a:srgbClr val="535353"/>
                </a:solidFill>
                <a:hlinkClick r:id="rId10" invalidUrl="" action="" tgtFrame="" tooltip="" history="1" highlightClick="0" endSnd="0"/>
              </a:rPr>
              <a:t>https://www.dropbox.com/sh/95k8q3u3nzh4kuc/AABqch8sGxm85y4nriKqh5gea?dl=0</a:t>
            </a:r>
            <a:r>
              <a:rPr sz="1813">
                <a:solidFill>
                  <a:srgbClr val="535353"/>
                </a:solidFill>
              </a:rPr>
              <a:t> </a:t>
            </a:r>
            <a:endParaRPr sz="1813">
              <a:solidFill>
                <a:srgbClr val="535353"/>
              </a:solidFill>
            </a:endParaRPr>
          </a:p>
          <a:p>
            <a:pPr lvl="0" marL="255142" indent="-255142" defTabSz="286258">
              <a:spcBef>
                <a:spcPts val="2200"/>
              </a:spcBef>
              <a:defRPr sz="1800">
                <a:solidFill>
                  <a:srgbClr val="000000"/>
                </a:solidFill>
              </a:defRPr>
            </a:pPr>
            <a:r>
              <a:rPr sz="1813">
                <a:solidFill>
                  <a:srgbClr val="535353"/>
                </a:solidFill>
              </a:rPr>
              <a:t>List of Videos: </a:t>
            </a:r>
            <a:r>
              <a:rPr sz="1813" u="sng">
                <a:solidFill>
                  <a:srgbClr val="535353"/>
                </a:solidFill>
                <a:hlinkClick r:id="rId11" invalidUrl="" action="" tgtFrame="" tooltip="" history="1" highlightClick="0" endSnd="0"/>
              </a:rPr>
              <a:t>https://williamsonci.files.wordpress.com/2013/10/movietalk-database-sheet1.pdf</a:t>
            </a:r>
            <a:r>
              <a:rPr sz="1813">
                <a:solidFill>
                  <a:srgbClr val="535353"/>
                </a:solidFill>
              </a:rPr>
              <a:t> 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Movietalk videos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b="1" sz="2275">
                <a:solidFill>
                  <a:srgbClr val="535353"/>
                </a:solidFill>
              </a:rPr>
              <a:t>2015 Honda CR- V - Space for dreams    </a:t>
            </a:r>
            <a:r>
              <a:rPr sz="2275">
                <a:solidFill>
                  <a:srgbClr val="535353"/>
                </a:solidFill>
              </a:rPr>
              <a:t>   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sz="2275" u="sng">
                <a:solidFill>
                  <a:srgbClr val="535353"/>
                </a:solidFill>
                <a:hlinkClick r:id="rId2" invalidUrl="" action="" tgtFrame="" tooltip="" history="1" highlightClick="0" endSnd="0"/>
              </a:rPr>
              <a:t>https://www.youtube.com/watch?v=tu0RmNh3bGk</a:t>
            </a:r>
            <a:r>
              <a:rPr sz="2275">
                <a:solidFill>
                  <a:srgbClr val="535353"/>
                </a:solidFill>
              </a:rPr>
              <a:t>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b="1" sz="2275">
                <a:solidFill>
                  <a:srgbClr val="535353"/>
                </a:solidFill>
              </a:rPr>
              <a:t>Mafalda- Primer Día de Escuela       </a:t>
            </a:r>
            <a:r>
              <a:rPr sz="2275">
                <a:solidFill>
                  <a:srgbClr val="535353"/>
                </a:solidFill>
              </a:rPr>
              <a:t>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sz="2275" u="sng">
                <a:solidFill>
                  <a:srgbClr val="535353"/>
                </a:solidFill>
                <a:hlinkClick r:id="rId3" invalidUrl="" action="" tgtFrame="" tooltip="" history="1" highlightClick="0" endSnd="0"/>
              </a:rPr>
              <a:t>https://www.youtube.com/watch?v=gWH8Z0SrqUE</a:t>
            </a:r>
            <a:r>
              <a:rPr sz="2275">
                <a:solidFill>
                  <a:srgbClr val="535353"/>
                </a:solidFill>
              </a:rPr>
              <a:t>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b="1" sz="2275">
                <a:solidFill>
                  <a:srgbClr val="535353"/>
                </a:solidFill>
              </a:rPr>
              <a:t>Funny Thanksgiving Showdown - Farmer vs Turkey </a:t>
            </a:r>
            <a:r>
              <a:rPr sz="2275">
                <a:solidFill>
                  <a:srgbClr val="535353"/>
                </a:solidFill>
              </a:rPr>
              <a:t> 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sz="2275" u="sng">
                <a:solidFill>
                  <a:srgbClr val="535353"/>
                </a:solidFill>
                <a:hlinkClick r:id="rId4" invalidUrl="" action="" tgtFrame="" tooltip="" history="1" highlightClick="0" endSnd="0"/>
              </a:rPr>
              <a:t>https://www.youtube.com/watch?v=x6x66sKK-rQ</a:t>
            </a:r>
            <a:r>
              <a:rPr sz="2275">
                <a:solidFill>
                  <a:srgbClr val="535353"/>
                </a:solidFill>
              </a:rPr>
              <a:t>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b="1" sz="2275">
                <a:solidFill>
                  <a:srgbClr val="535353"/>
                </a:solidFill>
              </a:rPr>
              <a:t>Happy Valentine's Day - Animated Google Doodle Video  </a:t>
            </a:r>
            <a:r>
              <a:rPr sz="2275">
                <a:solidFill>
                  <a:srgbClr val="535353"/>
                </a:solidFill>
              </a:rPr>
              <a:t>  </a:t>
            </a:r>
            <a:endParaRPr sz="2275">
              <a:solidFill>
                <a:srgbClr val="535353"/>
              </a:solidFill>
            </a:endParaRPr>
          </a:p>
          <a:p>
            <a:pPr lvl="0" marL="338454" indent="-338454" defTabSz="379729">
              <a:spcBef>
                <a:spcPts val="2900"/>
              </a:spcBef>
              <a:defRPr sz="1800">
                <a:solidFill>
                  <a:srgbClr val="000000"/>
                </a:solidFill>
              </a:defRPr>
            </a:pPr>
            <a:r>
              <a:rPr sz="2275" u="sng">
                <a:solidFill>
                  <a:srgbClr val="535353"/>
                </a:solidFill>
                <a:hlinkClick r:id="rId5" invalidUrl="" action="" tgtFrame="" tooltip="" history="1" highlightClick="0" endSnd="0"/>
              </a:rPr>
              <a:t>https://www.youtube.com/results?search_query=Happy+Valentine%27s+Day+-+Animated+Google+Doodle+Video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7200">
                <a:solidFill>
                  <a:srgbClr val="535353"/>
                </a:solidFill>
              </a:rPr>
              <a:t>movietalk videos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b="1" sz="1840">
                <a:solidFill>
                  <a:srgbClr val="535353"/>
                </a:solidFill>
              </a:rPr>
              <a:t>Scary Legs - Simon's Cat (A Halloween Special)</a:t>
            </a:r>
            <a:endParaRPr b="1"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sz="1840" u="sng">
                <a:solidFill>
                  <a:srgbClr val="535353"/>
                </a:solidFill>
                <a:hlinkClick r:id="rId2" invalidUrl="" action="" tgtFrame="" tooltip="" history="1" highlightClick="0" endSnd="0"/>
              </a:rPr>
              <a:t>https://www.youtube.com/watch?v=ta_I6hYqx7w</a:t>
            </a:r>
            <a:endParaRPr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b="1" sz="1840">
                <a:solidFill>
                  <a:srgbClr val="535353"/>
                </a:solidFill>
              </a:rPr>
              <a:t>iPAD vs Paper TV Commercial</a:t>
            </a:r>
            <a:endParaRPr b="1"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sz="1840" u="sng">
                <a:solidFill>
                  <a:srgbClr val="535353"/>
                </a:solidFill>
                <a:hlinkClick r:id="rId3" invalidUrl="" action="" tgtFrame="" tooltip="" history="1" highlightClick="0" endSnd="0"/>
              </a:rPr>
              <a:t>https://www.youtube.com/watch?v=UR4mlLiyjYo</a:t>
            </a:r>
            <a:endParaRPr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b="1" sz="1840">
                <a:solidFill>
                  <a:srgbClr val="535353"/>
                </a:solidFill>
              </a:rPr>
              <a:t>Los padres no existen—Reyes Magos</a:t>
            </a:r>
            <a:endParaRPr b="1"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sz="1840" u="sng">
                <a:solidFill>
                  <a:srgbClr val="535353"/>
                </a:solidFill>
                <a:hlinkClick r:id="rId4" invalidUrl="" action="" tgtFrame="" tooltip="" history="1" highlightClick="0" endSnd="0"/>
              </a:rPr>
              <a:t>https://www.youtube.com/watch?v=noH51NPI9C4</a:t>
            </a:r>
            <a:endParaRPr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b="1" sz="1840">
                <a:solidFill>
                  <a:srgbClr val="535353"/>
                </a:solidFill>
              </a:rPr>
              <a:t>Día de los Muertos</a:t>
            </a:r>
            <a:endParaRPr b="1"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sz="1840" u="sng">
                <a:solidFill>
                  <a:srgbClr val="535353"/>
                </a:solidFill>
                <a:hlinkClick r:id="rId5" invalidUrl="" action="" tgtFrame="" tooltip="" history="1" highlightClick="0" endSnd="0"/>
              </a:rPr>
              <a:t>https://www.youtube.com/watch?v=jCQnUuq-TEE</a:t>
            </a:r>
            <a:endParaRPr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b="1" sz="1840">
                <a:solidFill>
                  <a:srgbClr val="535353"/>
                </a:solidFill>
              </a:rPr>
              <a:t>Paperman</a:t>
            </a:r>
            <a:endParaRPr b="1"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r>
              <a:rPr sz="1840" u="sng">
                <a:solidFill>
                  <a:srgbClr val="535353"/>
                </a:solidFill>
                <a:hlinkClick r:id="rId6" invalidUrl="" action="" tgtFrame="" tooltip="" history="1" highlightClick="0" endSnd="0"/>
              </a:rPr>
              <a:t>https://www.youtube.com/watch?v=1QAI4B_2Mfc</a:t>
            </a:r>
            <a:endParaRPr sz="1840">
              <a:solidFill>
                <a:srgbClr val="535353"/>
              </a:solidFill>
            </a:endParaRPr>
          </a:p>
          <a:p>
            <a:pPr lvl="0" marL="208279" indent="-208279" defTabSz="233679">
              <a:spcBef>
                <a:spcPts val="1800"/>
              </a:spcBef>
              <a:defRPr sz="1800">
                <a:solidFill>
                  <a:srgbClr val="000000"/>
                </a:solidFill>
              </a:defRPr>
            </a:pPr>
            <a:endParaRPr sz="1840">
              <a:solidFill>
                <a:srgbClr val="535353"/>
              </a:solidFill>
            </a:endParaRP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