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  <a:endParaRPr sz="2800"/>
          </a:p>
          <a:p>
            <a:pPr lvl="1">
              <a:defRPr sz="1800"/>
            </a:pPr>
            <a:r>
              <a:rPr sz="2800"/>
              <a:t>Body Level Two</a:t>
            </a:r>
            <a:endParaRPr sz="2800"/>
          </a:p>
          <a:p>
            <a:pPr lvl="2">
              <a:defRPr sz="1800"/>
            </a:pPr>
            <a:r>
              <a:rPr sz="2800"/>
              <a:t>Body Level Three</a:t>
            </a:r>
            <a:endParaRPr sz="2800"/>
          </a:p>
          <a:p>
            <a:pPr lvl="3">
              <a:defRPr sz="1800"/>
            </a:pPr>
            <a:r>
              <a:rPr sz="2800"/>
              <a:t>Body Level Four</a:t>
            </a:r>
            <a:endParaRPr sz="2800"/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bg>
      <p:bgPr>
        <a:solidFill>
          <a:srgbClr val="0433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med" advClick="1"/>
  <p:txStyles>
    <p:titleStyle>
      <a:lvl1pPr algn="ctr" defTabSz="584200">
        <a:defRPr sz="80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6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7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8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3" Type="http://schemas.openxmlformats.org/officeDocument/2006/relationships/image" Target="../media/image1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0.png"/><Relationship Id="rId3" Type="http://schemas.openxmlformats.org/officeDocument/2006/relationships/image" Target="../media/image1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1.png"/><Relationship Id="rId3" Type="http://schemas.openxmlformats.org/officeDocument/2006/relationships/image" Target="../media/image1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2.png"/><Relationship Id="rId3" Type="http://schemas.openxmlformats.org/officeDocument/2006/relationships/image" Target="../media/image1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3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vlcsnap-2015-06-24-10h41m40s068.png"/>
          <p:cNvPicPr/>
          <p:nvPr/>
        </p:nvPicPr>
        <p:blipFill>
          <a:blip r:embed="rId2">
            <a:extLst/>
          </a:blip>
          <a:srcRect l="0" t="0" r="6436" b="0"/>
          <a:stretch>
            <a:fillRect/>
          </a:stretch>
        </p:blipFill>
        <p:spPr>
          <a:xfrm>
            <a:off x="-901651" y="393253"/>
            <a:ext cx="10775319" cy="9213227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/>
        </p:nvSpPr>
        <p:spPr>
          <a:xfrm>
            <a:off x="9792015" y="977899"/>
            <a:ext cx="3020581" cy="833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>
                <a:solidFill>
                  <a:srgbClr val="FFFFFF"/>
                </a:solidFill>
                <a:effectLst>
                  <a:outerShdw sx="100000" sy="100000" kx="0" ky="0" algn="b" rotWithShape="0" blurRad="25400" dist="25400" dir="16200000">
                    <a:srgbClr val="000000">
                      <a:alpha val="34000"/>
                    </a:srgbClr>
                  </a:outerShdw>
                </a:effectLst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6000">
                <a:solidFill>
                  <a:srgbClr val="FFFFFF"/>
                </a:solidFill>
                <a:effectLst>
                  <a:outerShdw sx="100000" sy="100000" kx="0" ky="0" algn="b" rotWithShape="0" blurRad="25400" dist="25400" dir="16200000">
                    <a:srgbClr val="000000">
                      <a:alpha val="34000"/>
                    </a:srgbClr>
                  </a:outerShdw>
                </a:effectLst>
              </a:rPr>
              <a:t>Un elegante coche negro llegó a la escuela La Laguna Negra.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vlcsnap-2015-06-24-10h42m20s440.png"/>
          <p:cNvPicPr/>
          <p:nvPr/>
        </p:nvPicPr>
        <p:blipFill>
          <a:blip r:embed="rId2">
            <a:extLst/>
          </a:blip>
          <a:srcRect l="0" t="0" r="10147" b="0"/>
          <a:stretch>
            <a:fillRect/>
          </a:stretch>
        </p:blipFill>
        <p:spPr>
          <a:xfrm>
            <a:off x="-743930" y="265360"/>
            <a:ext cx="10192073" cy="9074449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Shape 36"/>
          <p:cNvSpPr/>
          <p:nvPr/>
        </p:nvSpPr>
        <p:spPr>
          <a:xfrm>
            <a:off x="9340570" y="266699"/>
            <a:ext cx="3286883" cy="810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8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800">
                <a:solidFill>
                  <a:srgbClr val="FFFFFF"/>
                </a:solidFill>
              </a:rPr>
              <a:t>Victoria, Carolina, Iván, Cayetano y Roque: el grupo de amigos estaba al completo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vlcsnap-2015-06-24-10h42m04s532.png"/>
          <p:cNvPicPr/>
          <p:nvPr/>
        </p:nvPicPr>
        <p:blipFill>
          <a:blip r:embed="rId2">
            <a:extLst/>
          </a:blip>
          <a:srcRect l="0" t="0" r="21380" b="0"/>
          <a:stretch>
            <a:fillRect/>
          </a:stretch>
        </p:blipFill>
        <p:spPr>
          <a:xfrm>
            <a:off x="20141" y="463698"/>
            <a:ext cx="9174213" cy="9335295"/>
          </a:xfrm>
          <a:prstGeom prst="rect">
            <a:avLst/>
          </a:prstGeom>
          <a:ln w="12700">
            <a:miter lim="400000"/>
          </a:ln>
        </p:spPr>
      </p:pic>
      <p:sp>
        <p:nvSpPr>
          <p:cNvPr id="39" name="Shape 39"/>
          <p:cNvSpPr/>
          <p:nvPr/>
        </p:nvSpPr>
        <p:spPr>
          <a:xfrm>
            <a:off x="8839466" y="253999"/>
            <a:ext cx="4261410" cy="924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7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700">
                <a:solidFill>
                  <a:srgbClr val="FFFFFF"/>
                </a:solidFill>
              </a:rPr>
              <a:t>Un chico rubio de mirada triste descendió del elegante coche negro. 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vlcsnap-2015-06-24-10h42m12s381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2778" y="19050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Shape 42"/>
          <p:cNvSpPr/>
          <p:nvPr/>
        </p:nvSpPr>
        <p:spPr>
          <a:xfrm>
            <a:off x="2520670" y="7327899"/>
            <a:ext cx="9961974" cy="2311401"/>
          </a:xfrm>
          <a:prstGeom prst="rect">
            <a:avLst/>
          </a:prstGeom>
          <a:solidFill>
            <a:srgbClr val="0433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48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800">
                <a:solidFill>
                  <a:srgbClr val="FFFFFF"/>
                </a:solidFill>
              </a:rPr>
              <a:t>Carolina lo miró fijamente “Ése es nuevo, ¿no? Qué mono…” —murmuró a su amiga Victoria.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vlcsnap-2015-06-24-10h42m27s789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/>
        </p:nvSpPr>
        <p:spPr>
          <a:xfrm>
            <a:off x="7526932" y="1409700"/>
            <a:ext cx="5338169" cy="6350001"/>
          </a:xfrm>
          <a:prstGeom prst="rect">
            <a:avLst/>
          </a:prstGeom>
          <a:solidFill>
            <a:srgbClr val="0433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68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800">
                <a:solidFill>
                  <a:srgbClr val="FFFFFF"/>
                </a:solidFill>
              </a:rPr>
              <a:t>Los dos hermanos, venían acompañados por un abogado.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vlcsnap-2015-06-24-10h42m35s656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-320040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48" name="Shape 48"/>
          <p:cNvSpPr/>
          <p:nvPr/>
        </p:nvSpPr>
        <p:spPr>
          <a:xfrm>
            <a:off x="232054" y="7073900"/>
            <a:ext cx="12540692" cy="190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9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900">
                <a:solidFill>
                  <a:srgbClr val="FFFFFF"/>
                </a:solidFill>
              </a:rPr>
              <a:t>«¿Cuándo van a venir papá y mamá a buscarnos? »  preguntó Paula a Marcos. 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vlcsnap-2015-06-24-10h42m41s320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Shape 51"/>
          <p:cNvSpPr/>
          <p:nvPr/>
        </p:nvSpPr>
        <p:spPr>
          <a:xfrm>
            <a:off x="7933803" y="203200"/>
            <a:ext cx="4812807" cy="9017001"/>
          </a:xfrm>
          <a:prstGeom prst="rect">
            <a:avLst/>
          </a:prstGeom>
          <a:solidFill>
            <a:srgbClr val="0433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>
              <a:defRPr sz="1800"/>
            </a:pPr>
            <a:r>
              <a:rPr sz="65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rPr>
              <a:t>El chico levantó la cabeza, observó el colegio </a:t>
            </a:r>
            <a:endParaRPr sz="6500">
              <a:solidFill>
                <a:srgbClr val="FFFFFF"/>
              </a:solidFill>
              <a:latin typeface="Hoefler Text"/>
              <a:ea typeface="Hoefler Text"/>
              <a:cs typeface="Hoefler Text"/>
              <a:sym typeface="Hoefler Text"/>
            </a:endParaRPr>
          </a:p>
          <a:p>
            <a:pPr lvl="0">
              <a:defRPr sz="1800"/>
            </a:pPr>
            <a:r>
              <a:rPr sz="65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rPr>
              <a:t>y respondió «Dentro de poco, Paulita.»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vlcsnap-2015-06-24-10h42m43s781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Shape 54"/>
          <p:cNvSpPr/>
          <p:nvPr/>
        </p:nvSpPr>
        <p:spPr>
          <a:xfrm>
            <a:off x="257125" y="1524446"/>
            <a:ext cx="6321476" cy="7555608"/>
          </a:xfrm>
          <a:prstGeom prst="wedgeEllipseCallout">
            <a:avLst>
              <a:gd name="adj1" fmla="val 68760"/>
              <a:gd name="adj2" fmla="val 10563"/>
            </a:avLst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55" name="Shape 55"/>
          <p:cNvSpPr/>
          <p:nvPr/>
        </p:nvSpPr>
        <p:spPr>
          <a:xfrm>
            <a:off x="546100" y="2292349"/>
            <a:ext cx="5873056" cy="552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1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100">
                <a:solidFill>
                  <a:srgbClr val="FFFFFF"/>
                </a:solidFill>
              </a:rPr>
              <a:t>«Oye, Marcos, Tienes….tienes que decirle a tu hermana cuanto antes que vuestros padres has muerto» le comentó bajando la voz.</a:t>
            </a: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vlcsnap-2015-06-24-10h43m07s980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8" name="Shape 58"/>
          <p:cNvSpPr/>
          <p:nvPr/>
        </p:nvSpPr>
        <p:spPr>
          <a:xfrm>
            <a:off x="2654300" y="4587874"/>
            <a:ext cx="8795941" cy="48847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2371" y="0"/>
                </a:moveTo>
                <a:lnTo>
                  <a:pt x="11419" y="4479"/>
                </a:lnTo>
                <a:lnTo>
                  <a:pt x="476" y="4479"/>
                </a:lnTo>
                <a:cubicBezTo>
                  <a:pt x="213" y="4479"/>
                  <a:pt x="0" y="4862"/>
                  <a:pt x="0" y="5335"/>
                </a:cubicBezTo>
                <a:lnTo>
                  <a:pt x="0" y="20744"/>
                </a:lnTo>
                <a:cubicBezTo>
                  <a:pt x="0" y="21216"/>
                  <a:pt x="213" y="21600"/>
                  <a:pt x="476" y="21600"/>
                </a:cubicBezTo>
                <a:lnTo>
                  <a:pt x="21124" y="21600"/>
                </a:lnTo>
                <a:cubicBezTo>
                  <a:pt x="21387" y="21600"/>
                  <a:pt x="21600" y="21216"/>
                  <a:pt x="21600" y="20744"/>
                </a:cubicBezTo>
                <a:lnTo>
                  <a:pt x="21600" y="5335"/>
                </a:lnTo>
                <a:cubicBezTo>
                  <a:pt x="21600" y="4862"/>
                  <a:pt x="21387" y="4479"/>
                  <a:pt x="21124" y="4479"/>
                </a:cubicBezTo>
                <a:lnTo>
                  <a:pt x="13322" y="4479"/>
                </a:lnTo>
                <a:lnTo>
                  <a:pt x="12371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59" name="Shape 59"/>
          <p:cNvSpPr/>
          <p:nvPr/>
        </p:nvSpPr>
        <p:spPr>
          <a:xfrm>
            <a:off x="2695623" y="5727699"/>
            <a:ext cx="8468919" cy="335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53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rPr>
              <a:t>«Mis padres no han muerto, han desaparecido» </a:t>
            </a:r>
            <a:endParaRPr sz="5300">
              <a:solidFill>
                <a:srgbClr val="FFFFFF"/>
              </a:solidFill>
              <a:latin typeface="Hoefler Text"/>
              <a:ea typeface="Hoefler Text"/>
              <a:cs typeface="Hoefler Text"/>
              <a:sym typeface="Hoefler Text"/>
            </a:endParaRPr>
          </a:p>
          <a:p>
            <a:pPr lvl="0">
              <a:defRPr sz="1800"/>
            </a:pPr>
            <a:r>
              <a:rPr sz="53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rPr>
              <a:t>respondió Marcos con solemnidad.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vlcsnap-2015-06-24-10h43m14s699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Shape 62"/>
          <p:cNvSpPr/>
          <p:nvPr/>
        </p:nvSpPr>
        <p:spPr>
          <a:xfrm>
            <a:off x="6788150" y="559792"/>
            <a:ext cx="6119118" cy="5696149"/>
          </a:xfrm>
          <a:prstGeom prst="wedgeEllipseCallout">
            <a:avLst>
              <a:gd name="adj1" fmla="val -61240"/>
              <a:gd name="adj2" fmla="val 52185"/>
            </a:avLst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63" name="Shape 63"/>
          <p:cNvSpPr/>
          <p:nvPr/>
        </p:nvSpPr>
        <p:spPr>
          <a:xfrm>
            <a:off x="7577316" y="1006276"/>
            <a:ext cx="4738082" cy="429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5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500">
                <a:solidFill>
                  <a:srgbClr val="FFFFFF"/>
                </a:solidFill>
              </a:rPr>
              <a:t>«Marcos, han abandonado la búsqueda. ¿Quieres que se lo explique yo?»</a:t>
            </a: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vlcsnap-2015-06-24-10h44m16s038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66" name="Shape 66"/>
          <p:cNvSpPr/>
          <p:nvPr/>
        </p:nvSpPr>
        <p:spPr>
          <a:xfrm>
            <a:off x="6473031" y="239811"/>
            <a:ext cx="6257926" cy="54903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3923" y="0"/>
                </a:moveTo>
                <a:cubicBezTo>
                  <a:pt x="3508" y="0"/>
                  <a:pt x="3170" y="385"/>
                  <a:pt x="3170" y="859"/>
                </a:cubicBezTo>
                <a:lnTo>
                  <a:pt x="3170" y="14945"/>
                </a:lnTo>
                <a:lnTo>
                  <a:pt x="0" y="21600"/>
                </a:lnTo>
                <a:lnTo>
                  <a:pt x="6193" y="18199"/>
                </a:lnTo>
                <a:lnTo>
                  <a:pt x="20847" y="18199"/>
                </a:lnTo>
                <a:cubicBezTo>
                  <a:pt x="21262" y="18199"/>
                  <a:pt x="21600" y="17814"/>
                  <a:pt x="21600" y="17341"/>
                </a:cubicBezTo>
                <a:lnTo>
                  <a:pt x="21600" y="859"/>
                </a:lnTo>
                <a:cubicBezTo>
                  <a:pt x="21600" y="385"/>
                  <a:pt x="21262" y="0"/>
                  <a:pt x="20847" y="0"/>
                </a:cubicBezTo>
                <a:lnTo>
                  <a:pt x="3923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67" name="Shape 67"/>
          <p:cNvSpPr/>
          <p:nvPr/>
        </p:nvSpPr>
        <p:spPr>
          <a:xfrm>
            <a:off x="7378158" y="400000"/>
            <a:ext cx="5348785" cy="422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54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rPr>
              <a:t>«No, usted sólo es nuestro abogado.  Mande el dinero</a:t>
            </a:r>
            <a:endParaRPr sz="5400">
              <a:solidFill>
                <a:srgbClr val="FFFFFF"/>
              </a:solidFill>
              <a:latin typeface="Hoefler Text"/>
              <a:ea typeface="Hoefler Text"/>
              <a:cs typeface="Hoefler Text"/>
              <a:sym typeface="Hoefler Text"/>
            </a:endParaRPr>
          </a:p>
          <a:p>
            <a:pPr lvl="0">
              <a:defRPr sz="1800"/>
            </a:pPr>
            <a:r>
              <a:rPr sz="54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rPr>
              <a:t>todos los meses y déjenos en paz.»</a:t>
            </a:r>
          </a:p>
        </p:txBody>
      </p:sp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vlcsnap-2015-06-24-10h45m03s614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70" name="Shape 70"/>
          <p:cNvSpPr/>
          <p:nvPr/>
        </p:nvSpPr>
        <p:spPr>
          <a:xfrm>
            <a:off x="130413" y="-63500"/>
            <a:ext cx="5890041" cy="5207001"/>
          </a:xfrm>
          <a:prstGeom prst="rect">
            <a:avLst/>
          </a:prstGeom>
          <a:solidFill>
            <a:srgbClr val="0433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5600"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600">
                <a:solidFill>
                  <a:srgbClr val="FFFFFF"/>
                </a:solidFill>
              </a:rPr>
              <a:t>Marcos acompañado de su hermana, Paula, se acercó a la escuela con una mirada disgusta.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vlcsnap-2015-06-24-10h45m29s370.png"/>
          <p:cNvPicPr/>
          <p:nvPr/>
        </p:nvPicPr>
        <p:blipFill>
          <a:blip r:embed="rId2">
            <a:extLst/>
          </a:blip>
          <a:srcRect l="0" t="3105" r="0" b="3105"/>
          <a:stretch>
            <a:fillRect/>
          </a:stretch>
        </p:blipFill>
        <p:spPr>
          <a:xfrm>
            <a:off x="1155700" y="0"/>
            <a:ext cx="12999418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73" name="Shape 73"/>
          <p:cNvSpPr/>
          <p:nvPr/>
        </p:nvSpPr>
        <p:spPr>
          <a:xfrm>
            <a:off x="1082834" y="2336799"/>
            <a:ext cx="5039498" cy="6324601"/>
          </a:xfrm>
          <a:prstGeom prst="rect">
            <a:avLst/>
          </a:prstGeom>
          <a:solidFill>
            <a:srgbClr val="0433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58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800">
                <a:solidFill>
                  <a:srgbClr val="FFFFFF"/>
                </a:solidFill>
              </a:rPr>
              <a:t>Marcos, Paula y todos los alumnos llegaron a la escuela para un año escolar nuevo.</a:t>
            </a:r>
          </a:p>
        </p:txBody>
      </p:sp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