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Relationship Id="rId3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png"/><Relationship Id="rId3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png"/><Relationship Id="rId3" Type="http://schemas.openxmlformats.org/officeDocument/2006/relationships/image" Target="../media/image1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Relationship Id="rId3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6-15h47m00s77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656678" y="6356350"/>
            <a:ext cx="11691444" cy="29210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María y Jacinta están en la cocina.  María, estresada y  preocupada, conversa con Jacinta.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6-15h47m25s95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632752" y="6946900"/>
            <a:ext cx="11739297" cy="25781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Cuando de repente, el portero entra la cocina con la Guardia Civil.  ¿Por qué la Guardia Civil está en la escuela?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6-15h47m30s50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353440" y="7372350"/>
            <a:ext cx="12297919" cy="1905000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Ahora más que nunca, Maria se preocupa mucho y está muy nerviosa.  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6-26-15h47m36s53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559321" y="3171626"/>
            <a:ext cx="9886158" cy="5840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808" y="0"/>
                </a:moveTo>
                <a:lnTo>
                  <a:pt x="3133" y="7796"/>
                </a:lnTo>
                <a:lnTo>
                  <a:pt x="338" y="7796"/>
                </a:lnTo>
                <a:cubicBezTo>
                  <a:pt x="152" y="7796"/>
                  <a:pt x="0" y="8053"/>
                  <a:pt x="0" y="8368"/>
                </a:cubicBezTo>
                <a:lnTo>
                  <a:pt x="0" y="21029"/>
                </a:lnTo>
                <a:cubicBezTo>
                  <a:pt x="0" y="21345"/>
                  <a:pt x="152" y="21600"/>
                  <a:pt x="338" y="21600"/>
                </a:cubicBezTo>
                <a:lnTo>
                  <a:pt x="21262" y="21600"/>
                </a:lnTo>
                <a:cubicBezTo>
                  <a:pt x="21448" y="21600"/>
                  <a:pt x="21600" y="21345"/>
                  <a:pt x="21600" y="21029"/>
                </a:cubicBezTo>
                <a:lnTo>
                  <a:pt x="21600" y="8368"/>
                </a:lnTo>
                <a:cubicBezTo>
                  <a:pt x="21600" y="8053"/>
                  <a:pt x="21448" y="7796"/>
                  <a:pt x="21262" y="7796"/>
                </a:cubicBezTo>
                <a:lnTo>
                  <a:pt x="4483" y="7796"/>
                </a:lnTo>
                <a:lnTo>
                  <a:pt x="380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1875000" y="5511799"/>
            <a:ext cx="9254800" cy="307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«Estos señores buscan a Héctor.  ¿Sabes dónde está?« pregunta el portero.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6-26-15h47m51s67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3971379" y="3483371"/>
            <a:ext cx="8832057" cy="4562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376" y="0"/>
                </a:moveTo>
                <a:lnTo>
                  <a:pt x="10447" y="3620"/>
                </a:lnTo>
                <a:lnTo>
                  <a:pt x="464" y="3620"/>
                </a:lnTo>
                <a:cubicBezTo>
                  <a:pt x="207" y="3620"/>
                  <a:pt x="0" y="4022"/>
                  <a:pt x="0" y="4518"/>
                </a:cubicBezTo>
                <a:lnTo>
                  <a:pt x="0" y="20700"/>
                </a:lnTo>
                <a:cubicBezTo>
                  <a:pt x="0" y="21197"/>
                  <a:pt x="207" y="21600"/>
                  <a:pt x="464" y="21600"/>
                </a:cubicBezTo>
                <a:lnTo>
                  <a:pt x="21135" y="21600"/>
                </a:lnTo>
                <a:cubicBezTo>
                  <a:pt x="21392" y="21600"/>
                  <a:pt x="21600" y="21197"/>
                  <a:pt x="21600" y="20700"/>
                </a:cubicBezTo>
                <a:lnTo>
                  <a:pt x="21600" y="4518"/>
                </a:lnTo>
                <a:cubicBezTo>
                  <a:pt x="21600" y="4022"/>
                  <a:pt x="21392" y="3620"/>
                  <a:pt x="21135" y="3620"/>
                </a:cubicBezTo>
                <a:lnTo>
                  <a:pt x="12304" y="3620"/>
                </a:lnTo>
                <a:lnTo>
                  <a:pt x="1137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/>
        </p:nvSpPr>
        <p:spPr>
          <a:xfrm>
            <a:off x="4282865" y="4184649"/>
            <a:ext cx="8209085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«Buscamos a esta mujer  La última vez que se la vio estaba por la Laguna Negra.  ¿La conoce?»  pregunta la Guardia Civil dándole una foto a Jacinta.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vlcsnap-2015-06-26-15h47m49s30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200526" y="6584950"/>
            <a:ext cx="12603748" cy="26924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Maria se preocupa aún más.  Maria tiene un secreto y no quiere que la Guardia Civil la capture.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vlcsnap-2015-06-26-15h47m55s10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229907" y="7181850"/>
            <a:ext cx="12544985" cy="19812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Jacinta mira la foto y es de una mujer muy familiar…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vlcsnap-2015-06-26-15h47m59s58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2437841" y="8305799"/>
            <a:ext cx="7646518" cy="10795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¡Es una foto de Maria!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vlcsnap-2015-06-26-15h48m05s71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/>
          <p:nvPr/>
        </p:nvSpPr>
        <p:spPr>
          <a:xfrm>
            <a:off x="7494041" y="779264"/>
            <a:ext cx="5078959" cy="3227140"/>
          </a:xfrm>
          <a:prstGeom prst="wedgeEllipseCallout">
            <a:avLst>
              <a:gd name="adj1" fmla="val -49385"/>
              <a:gd name="adj2" fmla="val 65496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0" name="Shape 60"/>
          <p:cNvSpPr/>
          <p:nvPr/>
        </p:nvSpPr>
        <p:spPr>
          <a:xfrm>
            <a:off x="8023290" y="1212850"/>
            <a:ext cx="4020313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«¿Por qué </a:t>
            </a:r>
            <a:endParaRPr sz="60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se la busca?»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lcsnap-2015-06-26-15h48m10s32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443959" y="5249365"/>
            <a:ext cx="7479354" cy="3711215"/>
          </a:xfrm>
          <a:prstGeom prst="wedgeEllipseCallout">
            <a:avLst>
              <a:gd name="adj1" fmla="val 30846"/>
              <a:gd name="adj2" fmla="val -84243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1334982" y="5755887"/>
            <a:ext cx="5697461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«Se fugó de un psiquiátrico.»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vlcsnap-2015-06-26-15h48m24s54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7155507" y="585390"/>
            <a:ext cx="5544493" cy="6219528"/>
          </a:xfrm>
          <a:prstGeom prst="wedgeEllipseCallout">
            <a:avLst>
              <a:gd name="adj1" fmla="val -62670"/>
              <a:gd name="adj2" fmla="val 36939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7472405" y="1113819"/>
            <a:ext cx="4910549" cy="441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100">
                <a:solidFill>
                  <a:srgbClr val="FFFFFF"/>
                </a:solidFill>
              </a:rPr>
              <a:t>«De un psiquiátrico.  ¿Y es peligrosa?»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vlcsnap-2015-06-26-15h48m29s33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7936408" y="22560"/>
            <a:ext cx="5148512" cy="6138120"/>
          </a:xfrm>
          <a:prstGeom prst="wedgeEllipseCallout">
            <a:avLst>
              <a:gd name="adj1" fmla="val -78991"/>
              <a:gd name="adj2" fmla="val 32488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>
            <a:off x="8404263" y="770705"/>
            <a:ext cx="4212951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«Sí, está acusada de intento de asesinato.» 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vlcsnap-2015-06-26-15h48m40s11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4339793" y="8648700"/>
            <a:ext cx="559521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Jacinta no puede creerlo.  </a:t>
            </a:r>
          </a:p>
        </p:txBody>
      </p:sp>
      <p:pic>
        <p:nvPicPr>
          <p:cNvPr id="76" name="thought-bubbl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76105" y="158519"/>
            <a:ext cx="5303902" cy="4507985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8092170" y="1676399"/>
            <a:ext cx="4776572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/>
            </a:pPr>
            <a:r>
              <a:rPr sz="4900"/>
              <a:t>¿Maria es asesina?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vlcsnap-2015-06-26-15h48m10s32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3020714" y="5398690"/>
            <a:ext cx="8507067" cy="3949602"/>
          </a:xfrm>
          <a:prstGeom prst="wedgeEllipseCallout">
            <a:avLst>
              <a:gd name="adj1" fmla="val -11727"/>
              <a:gd name="adj2" fmla="val -76920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/>
        </p:nvSpPr>
        <p:spPr>
          <a:xfrm>
            <a:off x="3185565" y="5822950"/>
            <a:ext cx="8066190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>
                <a:solidFill>
                  <a:srgbClr val="FFFFFF"/>
                </a:solidFill>
              </a:rPr>
              <a:t>«Si la ve, llámenos enseguida, ¿de acuerdo?»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vlcsnap-2015-06-26-15h48m52s61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Shape 84"/>
          <p:cNvSpPr/>
          <p:nvPr/>
        </p:nvSpPr>
        <p:spPr>
          <a:xfrm>
            <a:off x="-12320" y="6521449"/>
            <a:ext cx="13029439" cy="28448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Jacinta mira a Maria.  No está contenta  que Maria guarde un secreto tan grande.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vlcsnap-2015-06-26-15h49m49s01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3461247" y="8125430"/>
            <a:ext cx="8805432" cy="10033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Jacinta confronta a Maria.</a:t>
            </a:r>
          </a:p>
        </p:txBody>
      </p:sp>
      <p:sp>
        <p:nvSpPr>
          <p:cNvPr id="88" name="Shape 88"/>
          <p:cNvSpPr/>
          <p:nvPr/>
        </p:nvSpPr>
        <p:spPr>
          <a:xfrm>
            <a:off x="5005" y="345496"/>
            <a:ext cx="5712932" cy="6873888"/>
          </a:xfrm>
          <a:prstGeom prst="wedgeEllipseCallout">
            <a:avLst>
              <a:gd name="adj1" fmla="val 74435"/>
              <a:gd name="adj2" fmla="val 13221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9" name="Shape 89"/>
          <p:cNvSpPr/>
          <p:nvPr/>
        </p:nvSpPr>
        <p:spPr>
          <a:xfrm>
            <a:off x="1286976" y="620133"/>
            <a:ext cx="3203901" cy="632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«¡Intento de asesinato!  Pero ¿qué tipo de persona eres?»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" grpId="1"/>
      <p:bldP build="whole" bldLvl="1" animBg="1" rev="0" advAuto="0" spid="89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vlcsnap-2015-06-26-15h49m52s14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129262" y="271987"/>
            <a:ext cx="6319931" cy="4914495"/>
          </a:xfrm>
          <a:prstGeom prst="wedgeEllipseCallout">
            <a:avLst>
              <a:gd name="adj1" fmla="val 65431"/>
              <a:gd name="adj2" fmla="val 71587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3" name="Shape 93"/>
          <p:cNvSpPr/>
          <p:nvPr/>
        </p:nvSpPr>
        <p:spPr>
          <a:xfrm>
            <a:off x="604183" y="1008467"/>
            <a:ext cx="5259696" cy="318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100">
                <a:solidFill>
                  <a:srgbClr val="FFFFFF"/>
                </a:solidFill>
              </a:rPr>
              <a:t>«Yo no estoy loca ni soy una asesina.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vlcsnap-2015-06-26-15h50m13s74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105412" y="327694"/>
            <a:ext cx="5959547" cy="4588397"/>
          </a:xfrm>
          <a:prstGeom prst="wedgeEllipseCallout">
            <a:avLst>
              <a:gd name="adj1" fmla="val 60914"/>
              <a:gd name="adj2" fmla="val 35049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7" name="Shape 97"/>
          <p:cNvSpPr/>
          <p:nvPr/>
        </p:nvSpPr>
        <p:spPr>
          <a:xfrm>
            <a:off x="172562" y="1367726"/>
            <a:ext cx="5642270" cy="205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7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700">
                <a:solidFill>
                  <a:srgbClr val="FFFFFF"/>
                </a:solidFill>
              </a:rPr>
              <a:t>«Pues a mí me parece que sí.»</a:t>
            </a:r>
          </a:p>
        </p:txBody>
      </p:sp>
      <p:sp>
        <p:nvSpPr>
          <p:cNvPr id="98" name="Shape 98"/>
          <p:cNvSpPr/>
          <p:nvPr/>
        </p:nvSpPr>
        <p:spPr>
          <a:xfrm>
            <a:off x="2302131" y="8015357"/>
            <a:ext cx="7624888" cy="9398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Jacinta le muestra la foto.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vlcsnap-2015-06-26-15h50m38s64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52272" y="7169122"/>
            <a:ext cx="12900256" cy="1879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100">
                <a:solidFill>
                  <a:srgbClr val="FFFFFF"/>
                </a:solidFill>
              </a:rPr>
              <a:t>Ahora Jacinta no cree nada de lo que dice Maria.  Piensa que es una mentirosa.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vlcsnap-2015-06-26-15h50m42s29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7403418" y="311150"/>
            <a:ext cx="4618832" cy="5505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186" y="0"/>
                </a:moveTo>
                <a:cubicBezTo>
                  <a:pt x="6634" y="0"/>
                  <a:pt x="6186" y="376"/>
                  <a:pt x="6186" y="839"/>
                </a:cubicBezTo>
                <a:lnTo>
                  <a:pt x="6186" y="12039"/>
                </a:lnTo>
                <a:lnTo>
                  <a:pt x="0" y="13716"/>
                </a:lnTo>
                <a:lnTo>
                  <a:pt x="6186" y="15393"/>
                </a:lnTo>
                <a:lnTo>
                  <a:pt x="6186" y="20761"/>
                </a:lnTo>
                <a:cubicBezTo>
                  <a:pt x="6186" y="21224"/>
                  <a:pt x="6634" y="21600"/>
                  <a:pt x="7186" y="21600"/>
                </a:cubicBezTo>
                <a:lnTo>
                  <a:pt x="20601" y="21600"/>
                </a:lnTo>
                <a:cubicBezTo>
                  <a:pt x="21153" y="21600"/>
                  <a:pt x="21600" y="21224"/>
                  <a:pt x="21600" y="20761"/>
                </a:cubicBezTo>
                <a:lnTo>
                  <a:pt x="21600" y="839"/>
                </a:lnTo>
                <a:cubicBezTo>
                  <a:pt x="21600" y="376"/>
                  <a:pt x="21153" y="0"/>
                  <a:pt x="20601" y="0"/>
                </a:cubicBezTo>
                <a:lnTo>
                  <a:pt x="718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5" name="Shape 105"/>
          <p:cNvSpPr/>
          <p:nvPr/>
        </p:nvSpPr>
        <p:spPr>
          <a:xfrm>
            <a:off x="8465579" y="240490"/>
            <a:ext cx="3954956" cy="535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«Jacinta, mirame.  ¿Me ves capaz de matar a alguien?»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vlcsnap-2015-06-26-15h51m23s37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108"/>
          <p:cNvSpPr/>
          <p:nvPr/>
        </p:nvSpPr>
        <p:spPr>
          <a:xfrm>
            <a:off x="2249462" y="7856942"/>
            <a:ext cx="8505876" cy="990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100">
                <a:solidFill>
                  <a:srgbClr val="FFFFFF"/>
                </a:solidFill>
              </a:rPr>
              <a:t>Jacinta no sabe que pensar.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vlcsnap-2015-06-26-15h51m20s38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hape 111"/>
          <p:cNvSpPr/>
          <p:nvPr/>
        </p:nvSpPr>
        <p:spPr>
          <a:xfrm>
            <a:off x="6447135" y="641350"/>
            <a:ext cx="6385323" cy="5255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409" y="0"/>
                </a:moveTo>
                <a:cubicBezTo>
                  <a:pt x="5968" y="0"/>
                  <a:pt x="5609" y="436"/>
                  <a:pt x="5609" y="972"/>
                </a:cubicBezTo>
                <a:lnTo>
                  <a:pt x="5609" y="16349"/>
                </a:lnTo>
                <a:lnTo>
                  <a:pt x="0" y="21600"/>
                </a:lnTo>
                <a:lnTo>
                  <a:pt x="12867" y="19256"/>
                </a:lnTo>
                <a:lnTo>
                  <a:pt x="20801" y="19256"/>
                </a:lnTo>
                <a:cubicBezTo>
                  <a:pt x="21243" y="19256"/>
                  <a:pt x="21600" y="18820"/>
                  <a:pt x="21600" y="18284"/>
                </a:cubicBezTo>
                <a:lnTo>
                  <a:pt x="21600" y="972"/>
                </a:lnTo>
                <a:cubicBezTo>
                  <a:pt x="21600" y="436"/>
                  <a:pt x="21243" y="0"/>
                  <a:pt x="20801" y="0"/>
                </a:cubicBezTo>
                <a:lnTo>
                  <a:pt x="640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2" name="Shape 112"/>
          <p:cNvSpPr/>
          <p:nvPr/>
        </p:nvSpPr>
        <p:spPr>
          <a:xfrm>
            <a:off x="8214481" y="850946"/>
            <a:ext cx="4509541" cy="396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6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>
                <a:solidFill>
                  <a:srgbClr val="FFFFFF"/>
                </a:solidFill>
              </a:rPr>
              <a:t>«Fue mi novio el que cometió un crimen.»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vlcsnap-2015-06-26-15h51m31s41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/>
        </p:nvSpPr>
        <p:spPr>
          <a:xfrm>
            <a:off x="7418933" y="665139"/>
            <a:ext cx="5542859" cy="4495793"/>
          </a:xfrm>
          <a:prstGeom prst="wedgeEllipseCallout">
            <a:avLst>
              <a:gd name="adj1" fmla="val -62160"/>
              <a:gd name="adj2" fmla="val 60077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6" name="Shape 116"/>
          <p:cNvSpPr/>
          <p:nvPr/>
        </p:nvSpPr>
        <p:spPr>
          <a:xfrm>
            <a:off x="7952049" y="1337497"/>
            <a:ext cx="4476525" cy="280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«Hmmm…¿y lo del psiquiátrico?»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vlcsnap-2015-06-26-15h51m36s73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6178427" y="528287"/>
            <a:ext cx="6673851" cy="8210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208" y="0"/>
                </a:moveTo>
                <a:cubicBezTo>
                  <a:pt x="5761" y="0"/>
                  <a:pt x="5397" y="295"/>
                  <a:pt x="5397" y="659"/>
                </a:cubicBezTo>
                <a:lnTo>
                  <a:pt x="5397" y="11986"/>
                </a:lnTo>
                <a:lnTo>
                  <a:pt x="0" y="13302"/>
                </a:lnTo>
                <a:lnTo>
                  <a:pt x="5397" y="14620"/>
                </a:lnTo>
                <a:lnTo>
                  <a:pt x="5397" y="20941"/>
                </a:lnTo>
                <a:cubicBezTo>
                  <a:pt x="5397" y="21305"/>
                  <a:pt x="5761" y="21600"/>
                  <a:pt x="6208" y="21600"/>
                </a:cubicBezTo>
                <a:lnTo>
                  <a:pt x="20791" y="21600"/>
                </a:lnTo>
                <a:cubicBezTo>
                  <a:pt x="21238" y="21600"/>
                  <a:pt x="21600" y="21305"/>
                  <a:pt x="21600" y="20941"/>
                </a:cubicBezTo>
                <a:lnTo>
                  <a:pt x="21600" y="659"/>
                </a:lnTo>
                <a:cubicBezTo>
                  <a:pt x="21600" y="295"/>
                  <a:pt x="21238" y="0"/>
                  <a:pt x="20791" y="0"/>
                </a:cubicBezTo>
                <a:lnTo>
                  <a:pt x="620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0" name="Shape 120"/>
          <p:cNvSpPr/>
          <p:nvPr/>
        </p:nvSpPr>
        <p:spPr>
          <a:xfrm>
            <a:off x="7886952" y="455011"/>
            <a:ext cx="4804291" cy="835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7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«…me mandaron allí porque el juez dijo que sufría una enajenación mental transitoria…Por favor Jacinta, no me denuncies.»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vlcsnap-2015-06-26-15h51m05s54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431800" y="438150"/>
            <a:ext cx="6875463" cy="7574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98" y="0"/>
                </a:moveTo>
                <a:cubicBezTo>
                  <a:pt x="402" y="0"/>
                  <a:pt x="0" y="365"/>
                  <a:pt x="0" y="815"/>
                </a:cubicBezTo>
                <a:lnTo>
                  <a:pt x="0" y="20785"/>
                </a:lnTo>
                <a:cubicBezTo>
                  <a:pt x="0" y="21235"/>
                  <a:pt x="402" y="21600"/>
                  <a:pt x="898" y="21600"/>
                </a:cubicBezTo>
                <a:lnTo>
                  <a:pt x="17063" y="21600"/>
                </a:lnTo>
                <a:cubicBezTo>
                  <a:pt x="17559" y="21600"/>
                  <a:pt x="17961" y="21235"/>
                  <a:pt x="17961" y="20785"/>
                </a:cubicBezTo>
                <a:lnTo>
                  <a:pt x="17961" y="17062"/>
                </a:lnTo>
                <a:lnTo>
                  <a:pt x="21600" y="15431"/>
                </a:lnTo>
                <a:lnTo>
                  <a:pt x="17961" y="13801"/>
                </a:lnTo>
                <a:lnTo>
                  <a:pt x="17961" y="815"/>
                </a:lnTo>
                <a:cubicBezTo>
                  <a:pt x="17961" y="365"/>
                  <a:pt x="17559" y="0"/>
                  <a:pt x="17063" y="0"/>
                </a:cubicBezTo>
                <a:lnTo>
                  <a:pt x="89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4" name="Shape 124"/>
          <p:cNvSpPr/>
          <p:nvPr/>
        </p:nvSpPr>
        <p:spPr>
          <a:xfrm>
            <a:off x="795966" y="421381"/>
            <a:ext cx="4913573" cy="721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100">
                <a:solidFill>
                  <a:srgbClr val="FFFFFF"/>
                </a:solidFill>
              </a:rPr>
              <a:t>«No te voy a denunciar pero lo que vas a hacer es marcharte ahora mismo de aquí.  Esto es un colegio.»  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vlcsnap-2015-06-26-15h51m44s11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969323" y="7176375"/>
            <a:ext cx="11066154" cy="1879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100">
                <a:solidFill>
                  <a:srgbClr val="FFFFFF"/>
                </a:solidFill>
              </a:rPr>
              <a:t>Maria sale de la cocina por la última vez.  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vlcsnap-2015-06-26-15h51m49s25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2368149" y="508436"/>
            <a:ext cx="5093598" cy="2800639"/>
          </a:xfrm>
          <a:prstGeom prst="wedgeEllipseCallout">
            <a:avLst>
              <a:gd name="adj1" fmla="val 89448"/>
              <a:gd name="adj2" fmla="val 8460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1" name="Shape 131"/>
          <p:cNvSpPr/>
          <p:nvPr/>
        </p:nvSpPr>
        <p:spPr>
          <a:xfrm>
            <a:off x="2422335" y="1293379"/>
            <a:ext cx="5022280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«¿Qué le pasa?»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vlcsnap-2015-06-26-15h51m51s42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7008830" y="4229494"/>
            <a:ext cx="5848896" cy="4826973"/>
          </a:xfrm>
          <a:prstGeom prst="wedgeEllipseCallout">
            <a:avLst>
              <a:gd name="adj1" fmla="val -60701"/>
              <a:gd name="adj2" fmla="val -47567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5" name="Shape 135"/>
          <p:cNvSpPr/>
          <p:nvPr/>
        </p:nvSpPr>
        <p:spPr>
          <a:xfrm>
            <a:off x="7442732" y="4442839"/>
            <a:ext cx="4905154" cy="406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FFFFFF"/>
                </a:solidFill>
              </a:rPr>
              <a:t>«La he despedido, no me preguntes más.»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vlcsnap-2015-06-26-15h52m00s59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thought-bubbl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595595" y="312105"/>
            <a:ext cx="5108010" cy="434149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1553819" y="1346199"/>
            <a:ext cx="3191562" cy="156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6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/>
            </a:pPr>
            <a:r>
              <a:rPr sz="9600"/>
              <a:t>¿Qué?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