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6-13h00m07s69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596138" y="393699"/>
            <a:ext cx="8552345" cy="24257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Los alumnos están en la clase de historia y esperan a Alfonso pero Alfonso no entra.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6-13h00m14s975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455091" y="6737349"/>
            <a:ext cx="12094618" cy="16764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Elsa entra la clase y pide a los alumnos que abren el libro por la página 42.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6-13h00m31s46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484822" y="7410450"/>
            <a:ext cx="12035156" cy="16256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Victoria, Carolina y el resto de la clase están curiosos de no ver a Alfonso.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vlcsnap-2015-06-26-13h00m34s99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7112992" y="293290"/>
            <a:ext cx="5498108" cy="4271666"/>
          </a:xfrm>
          <a:prstGeom prst="wedgeEllipseCallout">
            <a:avLst>
              <a:gd name="adj1" fmla="val -56526"/>
              <a:gd name="adj2" fmla="val 47930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3" name="Shape 43"/>
          <p:cNvSpPr/>
          <p:nvPr/>
        </p:nvSpPr>
        <p:spPr>
          <a:xfrm>
            <a:off x="7585423" y="768349"/>
            <a:ext cx="4553445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/>
            </a:pPr>
            <a:r>
              <a:rPr sz="5000"/>
              <a:t>«¿Dónde está Alfonso?» pregunta Carolina.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vlcsnap-2015-06-26-13h00m37s86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2273300" y="3384550"/>
            <a:ext cx="9976644" cy="5724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064" y="0"/>
                </a:moveTo>
                <a:lnTo>
                  <a:pt x="11223" y="9999"/>
                </a:lnTo>
                <a:lnTo>
                  <a:pt x="421" y="9999"/>
                </a:lnTo>
                <a:cubicBezTo>
                  <a:pt x="189" y="9999"/>
                  <a:pt x="0" y="10328"/>
                  <a:pt x="0" y="10733"/>
                </a:cubicBezTo>
                <a:lnTo>
                  <a:pt x="0" y="20866"/>
                </a:lnTo>
                <a:cubicBezTo>
                  <a:pt x="0" y="21271"/>
                  <a:pt x="189" y="21600"/>
                  <a:pt x="421" y="21600"/>
                </a:cubicBezTo>
                <a:lnTo>
                  <a:pt x="21180" y="21600"/>
                </a:lnTo>
                <a:cubicBezTo>
                  <a:pt x="21412" y="21600"/>
                  <a:pt x="21600" y="21271"/>
                  <a:pt x="21600" y="20866"/>
                </a:cubicBezTo>
                <a:lnTo>
                  <a:pt x="21600" y="10733"/>
                </a:lnTo>
                <a:cubicBezTo>
                  <a:pt x="21600" y="10328"/>
                  <a:pt x="21412" y="9999"/>
                  <a:pt x="21180" y="9999"/>
                </a:cubicBezTo>
                <a:lnTo>
                  <a:pt x="12905" y="9999"/>
                </a:lnTo>
                <a:lnTo>
                  <a:pt x="1206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/>
        </p:nvSpPr>
        <p:spPr>
          <a:xfrm>
            <a:off x="2341403" y="6286500"/>
            <a:ext cx="9386412" cy="257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«A partir de hoy, esta asignatura os la doy yo, ¿de acuerdo? Bien.» responde Elsa con afirmación.   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vlcsnap-2015-06-26-13h00m49s41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1413192" y="7423150"/>
            <a:ext cx="10178416" cy="16256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Carolina está confundida y Elsa sigue enseñando.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vlcsnap-2015-06-26-13h00m55s38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577678" y="7359649"/>
            <a:ext cx="11849444" cy="18288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Carolina pregunta otra vez dónde está Alfonso.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vlcsnap-2015-06-26-13h01m07s69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2984500" y="3647678"/>
            <a:ext cx="9490869" cy="5768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230" y="0"/>
                </a:moveTo>
                <a:lnTo>
                  <a:pt x="9300" y="6290"/>
                </a:lnTo>
                <a:lnTo>
                  <a:pt x="465" y="6290"/>
                </a:lnTo>
                <a:cubicBezTo>
                  <a:pt x="208" y="6290"/>
                  <a:pt x="0" y="6633"/>
                  <a:pt x="0" y="7055"/>
                </a:cubicBezTo>
                <a:lnTo>
                  <a:pt x="0" y="20835"/>
                </a:lnTo>
                <a:cubicBezTo>
                  <a:pt x="0" y="21258"/>
                  <a:pt x="208" y="21600"/>
                  <a:pt x="465" y="21600"/>
                </a:cubicBezTo>
                <a:lnTo>
                  <a:pt x="21135" y="21600"/>
                </a:lnTo>
                <a:cubicBezTo>
                  <a:pt x="21392" y="21600"/>
                  <a:pt x="21600" y="21258"/>
                  <a:pt x="21600" y="20835"/>
                </a:cubicBezTo>
                <a:lnTo>
                  <a:pt x="21600" y="7055"/>
                </a:lnTo>
                <a:cubicBezTo>
                  <a:pt x="21600" y="6633"/>
                  <a:pt x="21392" y="6290"/>
                  <a:pt x="21135" y="6290"/>
                </a:cubicBezTo>
                <a:lnTo>
                  <a:pt x="11160" y="6290"/>
                </a:lnTo>
                <a:lnTo>
                  <a:pt x="1023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3611780" y="5530849"/>
            <a:ext cx="8432265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«Se ha encontrado mal y se ha marchado del colegio. ¿Puedo seguir con la clase, Carolina?  Gracias.»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vlcsnap-2015-06-26-13h01m30s87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7385350" y="95249"/>
            <a:ext cx="5619450" cy="74168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FFFFFF"/>
                </a:solidFill>
              </a:rPr>
              <a:t>Elsa trata de seguir con la clase pero Victoria hace un comentario: «Pero Alfonso no dijo que estuviera enfermo y es raro que se haya ido sin despedirse.»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vlcsnap-2015-06-26-13h01m52s95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332730" y="4270375"/>
            <a:ext cx="11473657" cy="509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414" y="0"/>
                </a:moveTo>
                <a:lnTo>
                  <a:pt x="17672" y="4911"/>
                </a:lnTo>
                <a:lnTo>
                  <a:pt x="371" y="4911"/>
                </a:lnTo>
                <a:cubicBezTo>
                  <a:pt x="166" y="4911"/>
                  <a:pt x="0" y="5284"/>
                  <a:pt x="0" y="5745"/>
                </a:cubicBezTo>
                <a:lnTo>
                  <a:pt x="0" y="20766"/>
                </a:lnTo>
                <a:cubicBezTo>
                  <a:pt x="0" y="21227"/>
                  <a:pt x="166" y="21600"/>
                  <a:pt x="371" y="21600"/>
                </a:cubicBezTo>
                <a:lnTo>
                  <a:pt x="21229" y="21600"/>
                </a:lnTo>
                <a:cubicBezTo>
                  <a:pt x="21433" y="21600"/>
                  <a:pt x="21600" y="21227"/>
                  <a:pt x="21600" y="20766"/>
                </a:cubicBezTo>
                <a:lnTo>
                  <a:pt x="21600" y="5745"/>
                </a:lnTo>
                <a:cubicBezTo>
                  <a:pt x="21600" y="5284"/>
                  <a:pt x="21433" y="4911"/>
                  <a:pt x="21229" y="4911"/>
                </a:cubicBezTo>
                <a:lnTo>
                  <a:pt x="19155" y="4911"/>
                </a:lnTo>
                <a:lnTo>
                  <a:pt x="1841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4" name="Shape 64"/>
          <p:cNvSpPr/>
          <p:nvPr/>
        </p:nvSpPr>
        <p:spPr>
          <a:xfrm>
            <a:off x="785234" y="5505450"/>
            <a:ext cx="10568649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Elsa responde: «No sé por qué se ha ido sin despedirse.  El caso es que el colegio ha decidido prescindir de él.»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7608400" y="1860550"/>
            <a:ext cx="4611274" cy="9906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lvl="0">
              <a:def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pic>
        <p:nvPicPr>
          <p:cNvPr id="67" name="vlcsnap-2015-06-26-13h02m09s20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8575" y="-44893"/>
            <a:ext cx="13543181" cy="10759825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7802562" y="204390"/>
            <a:ext cx="4999038" cy="4566147"/>
          </a:xfrm>
          <a:prstGeom prst="wedgeEllipseCallout">
            <a:avLst>
              <a:gd name="adj1" fmla="val -49493"/>
              <a:gd name="adj2" fmla="val 58888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9" name="Shape 69"/>
          <p:cNvSpPr/>
          <p:nvPr/>
        </p:nvSpPr>
        <p:spPr>
          <a:xfrm>
            <a:off x="8090331" y="527049"/>
            <a:ext cx="4423501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«Pero está enfermo </a:t>
            </a:r>
            <a:endParaRPr sz="58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o lo echaron?» 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vlcsnap-2015-06-26-13h02m14s94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1811635" y="4608115"/>
            <a:ext cx="10270729" cy="4620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21" y="0"/>
                </a:moveTo>
                <a:lnTo>
                  <a:pt x="1633" y="4076"/>
                </a:lnTo>
                <a:lnTo>
                  <a:pt x="394" y="4076"/>
                </a:lnTo>
                <a:cubicBezTo>
                  <a:pt x="176" y="4076"/>
                  <a:pt x="0" y="4468"/>
                  <a:pt x="0" y="4952"/>
                </a:cubicBezTo>
                <a:lnTo>
                  <a:pt x="0" y="20724"/>
                </a:lnTo>
                <a:cubicBezTo>
                  <a:pt x="0" y="21208"/>
                  <a:pt x="176" y="21600"/>
                  <a:pt x="394" y="21600"/>
                </a:cubicBezTo>
                <a:lnTo>
                  <a:pt x="21206" y="21600"/>
                </a:lnTo>
                <a:cubicBezTo>
                  <a:pt x="21424" y="21600"/>
                  <a:pt x="21600" y="21208"/>
                  <a:pt x="21600" y="20724"/>
                </a:cubicBezTo>
                <a:lnTo>
                  <a:pt x="21600" y="4952"/>
                </a:lnTo>
                <a:cubicBezTo>
                  <a:pt x="21600" y="4468"/>
                  <a:pt x="21424" y="4076"/>
                  <a:pt x="21206" y="4076"/>
                </a:cubicBezTo>
                <a:lnTo>
                  <a:pt x="3210" y="4076"/>
                </a:lnTo>
                <a:lnTo>
                  <a:pt x="242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2057347" y="5873750"/>
            <a:ext cx="9650072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«Pero desde cuando hay que darte explicaciones de las decisiones que toma el colegio?» pregunta Elsa frustrada.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vlcsnap-2015-06-26-13h02m01s82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6525567" y="217090"/>
            <a:ext cx="6429525" cy="4870600"/>
          </a:xfrm>
          <a:prstGeom prst="wedgeEllipseCallout">
            <a:avLst>
              <a:gd name="adj1" fmla="val -77411"/>
              <a:gd name="adj2" fmla="val 43627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7" name="Shape 77"/>
          <p:cNvSpPr/>
          <p:nvPr/>
        </p:nvSpPr>
        <p:spPr>
          <a:xfrm>
            <a:off x="7245978" y="882650"/>
            <a:ext cx="4988554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700">
                <a:solidFill>
                  <a:srgbClr val="FFFFFF"/>
                </a:solidFill>
              </a:rPr>
              <a:t>«Pero Alfonso nos dijo …» Victoria continua.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vlcsnap-2015-06-26-13h02m05s89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5666085" y="184150"/>
            <a:ext cx="7160816" cy="6045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396" y="0"/>
                </a:moveTo>
                <a:cubicBezTo>
                  <a:pt x="4924" y="0"/>
                  <a:pt x="4543" y="452"/>
                  <a:pt x="4543" y="1010"/>
                </a:cubicBezTo>
                <a:lnTo>
                  <a:pt x="4543" y="2645"/>
                </a:lnTo>
                <a:lnTo>
                  <a:pt x="0" y="4665"/>
                </a:lnTo>
                <a:lnTo>
                  <a:pt x="4543" y="6686"/>
                </a:lnTo>
                <a:lnTo>
                  <a:pt x="4543" y="20589"/>
                </a:lnTo>
                <a:cubicBezTo>
                  <a:pt x="4543" y="21147"/>
                  <a:pt x="4924" y="21600"/>
                  <a:pt x="5396" y="21600"/>
                </a:cubicBezTo>
                <a:lnTo>
                  <a:pt x="20748" y="21600"/>
                </a:lnTo>
                <a:cubicBezTo>
                  <a:pt x="21219" y="21600"/>
                  <a:pt x="21600" y="21147"/>
                  <a:pt x="21600" y="20589"/>
                </a:cubicBezTo>
                <a:lnTo>
                  <a:pt x="21600" y="1010"/>
                </a:lnTo>
                <a:cubicBezTo>
                  <a:pt x="21600" y="452"/>
                  <a:pt x="21219" y="0"/>
                  <a:pt x="20748" y="0"/>
                </a:cubicBezTo>
                <a:lnTo>
                  <a:pt x="5396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/>
        </p:nvSpPr>
        <p:spPr>
          <a:xfrm>
            <a:off x="7239984" y="412749"/>
            <a:ext cx="5423314" cy="558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«Bueno, ya está bien.  Al primero que vuelve a hablar de Alfonso, expulsión.  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51A7F9"/>
            </a:gs>
            <a:gs pos="100000">
              <a:srgbClr val="0365C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vlcsnap-2015-06-26-13h02m45s227.png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178149" y="-50801"/>
            <a:ext cx="7948666" cy="6358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vlcsnap-2015-06-26-13h02m47s54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23974" y="-60048"/>
            <a:ext cx="6096609" cy="4877287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/>
          <p:nvPr/>
        </p:nvSpPr>
        <p:spPr>
          <a:xfrm>
            <a:off x="58318" y="7042150"/>
            <a:ext cx="12888164" cy="18034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Carolina y Victoria se miran y piensan que algo raro le pasó a Alfonso. 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vlcsnap-2015-06-26-13h02m38s59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88"/>
          <p:cNvSpPr/>
          <p:nvPr/>
        </p:nvSpPr>
        <p:spPr>
          <a:xfrm>
            <a:off x="318770" y="7651750"/>
            <a:ext cx="12367261" cy="16256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La clase sigue y Cayetano lee el texto sobre la Revolución Francesa. 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vlcsnap-2015-06-26-15h36m00s74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714628" y="7245349"/>
            <a:ext cx="11575543" cy="16764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Mientras tanto, Alfonso está cubierto de sangre en la cueva.  .  ¿Qué le pasó?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