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4-16h50m08s217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165455" y="7480300"/>
            <a:ext cx="12673890" cy="21209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La primera lección del curso: Marcos, Carolina, Iván, Cayetano, Victoria y Roque le prestaban atención a Héctor, así como el resto de alumnos de la clase.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4-16h48m27s93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400208" y="7512049"/>
            <a:ext cx="12204384" cy="2159001"/>
          </a:xfrm>
          <a:prstGeom prst="rect">
            <a:avLst/>
          </a:prstGeom>
          <a:gradFill>
            <a:gsLst>
              <a:gs pos="0">
                <a:srgbClr val="51A7F9"/>
              </a:gs>
              <a:gs pos="100000">
                <a:srgbClr val="0365C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«Competitividad.  Ésa es la idea que os quiero inculcar a partir de este curso» dijo Héctor en cuanto entró en la clase.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4-16h48m35s92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1737518" y="4217292"/>
            <a:ext cx="9529764" cy="5296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229" y="0"/>
                </a:moveTo>
                <a:lnTo>
                  <a:pt x="9326" y="8275"/>
                </a:lnTo>
                <a:lnTo>
                  <a:pt x="452" y="8275"/>
                </a:lnTo>
                <a:cubicBezTo>
                  <a:pt x="202" y="8275"/>
                  <a:pt x="0" y="8639"/>
                  <a:pt x="0" y="9088"/>
                </a:cubicBezTo>
                <a:lnTo>
                  <a:pt x="0" y="20789"/>
                </a:lnTo>
                <a:cubicBezTo>
                  <a:pt x="0" y="21238"/>
                  <a:pt x="202" y="21600"/>
                  <a:pt x="452" y="21600"/>
                </a:cubicBezTo>
                <a:lnTo>
                  <a:pt x="21148" y="21600"/>
                </a:lnTo>
                <a:cubicBezTo>
                  <a:pt x="21398" y="21600"/>
                  <a:pt x="21600" y="21238"/>
                  <a:pt x="21600" y="20789"/>
                </a:cubicBezTo>
                <a:lnTo>
                  <a:pt x="21600" y="9088"/>
                </a:lnTo>
                <a:cubicBezTo>
                  <a:pt x="21600" y="8639"/>
                  <a:pt x="21398" y="8275"/>
                  <a:pt x="21148" y="8275"/>
                </a:cubicBezTo>
                <a:lnTo>
                  <a:pt x="11132" y="8275"/>
                </a:lnTo>
                <a:lnTo>
                  <a:pt x="1022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0" name="Shape 40"/>
          <p:cNvSpPr/>
          <p:nvPr/>
        </p:nvSpPr>
        <p:spPr>
          <a:xfrm>
            <a:off x="1821661" y="6356349"/>
            <a:ext cx="9361478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«En los mejores, recordad esto: el fin justifica los medios.  Ése es el espíritu de este colegio» continuó el director.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vlcsnap-2015-06-24-16h48m45s93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812546" y="6711949"/>
            <a:ext cx="11379709" cy="28448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Iván asintió ante las palabras de Héctor.  Estaba totalmente de acuerdo con él.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vlcsnap-2015-06-24-16h48m51s993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/>
        </p:nvSpPr>
        <p:spPr>
          <a:xfrm>
            <a:off x="7458323" y="242490"/>
            <a:ext cx="5305177" cy="5085160"/>
          </a:xfrm>
          <a:prstGeom prst="wedgeEllipseCallout">
            <a:avLst>
              <a:gd name="adj1" fmla="val -68021"/>
              <a:gd name="adj2" fmla="val 27163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7" name="Shape 47"/>
          <p:cNvSpPr/>
          <p:nvPr/>
        </p:nvSpPr>
        <p:spPr>
          <a:xfrm>
            <a:off x="7866743" y="654049"/>
            <a:ext cx="4742188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700">
                <a:solidFill>
                  <a:srgbClr val="FFFFFF"/>
                </a:solidFill>
              </a:rPr>
              <a:t>«Todo lo que</a:t>
            </a:r>
            <a:endParaRPr sz="4700"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 sz="4700">
                <a:solidFill>
                  <a:srgbClr val="FFFFFF"/>
                </a:solidFill>
              </a:rPr>
              <a:t>ha dicho es una *%$#@» exclamó Marcos interrumpiendo la clase.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vlcsnap-2015-06-24-16h49m05s84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-12700" y="418455"/>
            <a:ext cx="6141145" cy="5384999"/>
          </a:xfrm>
          <a:prstGeom prst="wedgeEllipseCallout">
            <a:avLst>
              <a:gd name="adj1" fmla="val 62679"/>
              <a:gd name="adj2" fmla="val 36834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1" name="Shape 51"/>
          <p:cNvSpPr/>
          <p:nvPr/>
        </p:nvSpPr>
        <p:spPr>
          <a:xfrm>
            <a:off x="346965" y="1276349"/>
            <a:ext cx="5421914" cy="335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FFFFFF"/>
                </a:solidFill>
              </a:rPr>
              <a:t>«¿Perdón?  ¿Qué quieres decir, Marcos?» le preguntó Héctor.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vlcsnap-2015-06-24-16h50m00s80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6665416" y="171450"/>
            <a:ext cx="5894785" cy="585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323" y="0"/>
                </a:moveTo>
                <a:cubicBezTo>
                  <a:pt x="5879" y="0"/>
                  <a:pt x="5519" y="363"/>
                  <a:pt x="5519" y="810"/>
                </a:cubicBezTo>
                <a:lnTo>
                  <a:pt x="5519" y="18212"/>
                </a:lnTo>
                <a:lnTo>
                  <a:pt x="0" y="21600"/>
                </a:lnTo>
                <a:lnTo>
                  <a:pt x="14781" y="20326"/>
                </a:lnTo>
                <a:lnTo>
                  <a:pt x="20796" y="20326"/>
                </a:lnTo>
                <a:cubicBezTo>
                  <a:pt x="21240" y="20326"/>
                  <a:pt x="21600" y="19963"/>
                  <a:pt x="21600" y="19516"/>
                </a:cubicBezTo>
                <a:lnTo>
                  <a:pt x="21600" y="810"/>
                </a:lnTo>
                <a:cubicBezTo>
                  <a:pt x="21600" y="363"/>
                  <a:pt x="21240" y="0"/>
                  <a:pt x="20796" y="0"/>
                </a:cubicBezTo>
                <a:lnTo>
                  <a:pt x="632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8268399" y="165099"/>
            <a:ext cx="4173430" cy="534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«Pues que si para ser un triunfador, hay que meter el codo y ser un cerdo, yo paso.»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vlcsnap-2015-06-24-16h50m12s16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58102" y="7118350"/>
            <a:ext cx="12888596" cy="23876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0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La clase se quedó en completo silencio, esperando las consecuencias del director.  Todo lo contrario, Héctor sonrió a su nuevo alumno.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vlcsnap-2015-06-24-16h50m22s70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2778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/>
        </p:nvSpPr>
        <p:spPr>
          <a:xfrm>
            <a:off x="520700" y="184150"/>
            <a:ext cx="8846344" cy="5389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79" y="0"/>
                </a:moveTo>
                <a:cubicBezTo>
                  <a:pt x="259" y="0"/>
                  <a:pt x="0" y="426"/>
                  <a:pt x="0" y="951"/>
                </a:cubicBezTo>
                <a:lnTo>
                  <a:pt x="0" y="18070"/>
                </a:lnTo>
                <a:cubicBezTo>
                  <a:pt x="0" y="18596"/>
                  <a:pt x="259" y="19021"/>
                  <a:pt x="579" y="19021"/>
                </a:cubicBezTo>
                <a:lnTo>
                  <a:pt x="17255" y="19021"/>
                </a:lnTo>
                <a:lnTo>
                  <a:pt x="21600" y="21600"/>
                </a:lnTo>
                <a:lnTo>
                  <a:pt x="20042" y="14396"/>
                </a:lnTo>
                <a:lnTo>
                  <a:pt x="20042" y="951"/>
                </a:lnTo>
                <a:cubicBezTo>
                  <a:pt x="20042" y="426"/>
                  <a:pt x="19782" y="0"/>
                  <a:pt x="19462" y="0"/>
                </a:cubicBezTo>
                <a:lnTo>
                  <a:pt x="579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2" name="Shape 62"/>
          <p:cNvSpPr/>
          <p:nvPr/>
        </p:nvSpPr>
        <p:spPr>
          <a:xfrm>
            <a:off x="718362" y="253999"/>
            <a:ext cx="7630083" cy="422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FFFFFF"/>
                </a:solidFill>
              </a:rPr>
              <a:t>«¡Bien, Marcos, bien!  Gracias.  Por fin una persona honesta.  Os tomando el pelo, el fin no justifica los medios.»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vlcsnap-2015-06-24-16h50m16s19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/>
        </p:nvSpPr>
        <p:spPr>
          <a:xfrm>
            <a:off x="8958969" y="1422399"/>
            <a:ext cx="3873874" cy="69088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Carolina miró a Marcos con admiración.  Nadie nunca había hablado así  al director.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1A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vlcsnap-2015-06-24-16h50m43s55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-142240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5907930" y="19050"/>
            <a:ext cx="7084220" cy="741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34" y="0"/>
                </a:moveTo>
                <a:cubicBezTo>
                  <a:pt x="6611" y="0"/>
                  <a:pt x="6268" y="327"/>
                  <a:pt x="6268" y="732"/>
                </a:cubicBezTo>
                <a:lnTo>
                  <a:pt x="6268" y="14484"/>
                </a:lnTo>
                <a:lnTo>
                  <a:pt x="0" y="15950"/>
                </a:lnTo>
                <a:lnTo>
                  <a:pt x="6268" y="17415"/>
                </a:lnTo>
                <a:lnTo>
                  <a:pt x="6268" y="20868"/>
                </a:lnTo>
                <a:cubicBezTo>
                  <a:pt x="6268" y="21273"/>
                  <a:pt x="6611" y="21600"/>
                  <a:pt x="7034" y="21600"/>
                </a:cubicBezTo>
                <a:lnTo>
                  <a:pt x="20833" y="21600"/>
                </a:lnTo>
                <a:cubicBezTo>
                  <a:pt x="21256" y="21600"/>
                  <a:pt x="21600" y="21273"/>
                  <a:pt x="21600" y="20868"/>
                </a:cubicBezTo>
                <a:lnTo>
                  <a:pt x="21600" y="732"/>
                </a:lnTo>
                <a:cubicBezTo>
                  <a:pt x="21600" y="327"/>
                  <a:pt x="21256" y="0"/>
                  <a:pt x="20833" y="0"/>
                </a:cubicBezTo>
                <a:lnTo>
                  <a:pt x="7034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9" name="Shape 69"/>
          <p:cNvSpPr/>
          <p:nvPr/>
        </p:nvSpPr>
        <p:spPr>
          <a:xfrm>
            <a:off x="7941863" y="302220"/>
            <a:ext cx="5097716" cy="684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FFFFFF"/>
                </a:solidFill>
              </a:rPr>
              <a:t>«Lo que quiero de vosotros no es que seáis competitivos, es que seáis personas, que seáis íntegros, leales, humanos. No necesito que seáis los mejores.» 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1A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vlcsnap-2015-06-24-16h51m28s36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142240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-12700" y="31750"/>
            <a:ext cx="5796360" cy="4998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38" y="0"/>
                </a:moveTo>
                <a:cubicBezTo>
                  <a:pt x="465" y="0"/>
                  <a:pt x="0" y="539"/>
                  <a:pt x="0" y="1204"/>
                </a:cubicBezTo>
                <a:lnTo>
                  <a:pt x="0" y="18492"/>
                </a:lnTo>
                <a:cubicBezTo>
                  <a:pt x="0" y="19157"/>
                  <a:pt x="465" y="19695"/>
                  <a:pt x="1038" y="19695"/>
                </a:cubicBezTo>
                <a:lnTo>
                  <a:pt x="18119" y="19695"/>
                </a:lnTo>
                <a:lnTo>
                  <a:pt x="21600" y="21600"/>
                </a:lnTo>
                <a:lnTo>
                  <a:pt x="20757" y="11284"/>
                </a:lnTo>
                <a:lnTo>
                  <a:pt x="20757" y="1204"/>
                </a:lnTo>
                <a:cubicBezTo>
                  <a:pt x="20757" y="539"/>
                  <a:pt x="20292" y="0"/>
                  <a:pt x="19719" y="0"/>
                </a:cubicBezTo>
                <a:lnTo>
                  <a:pt x="103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" name="Shape 73"/>
          <p:cNvSpPr/>
          <p:nvPr/>
        </p:nvSpPr>
        <p:spPr>
          <a:xfrm>
            <a:off x="227466" y="184149"/>
            <a:ext cx="5065649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700">
                <a:solidFill>
                  <a:srgbClr val="FFFFFF"/>
                </a:solidFill>
              </a:rPr>
              <a:t>«Lo que quiero es que seáis buenos.  Si consigo esto, mi tarea como educador habrá tenido sentido.» 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vlcsnap-2015-06-24-16h51m32s332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Shape 76"/>
          <p:cNvSpPr/>
          <p:nvPr/>
        </p:nvSpPr>
        <p:spPr>
          <a:xfrm>
            <a:off x="152400" y="82550"/>
            <a:ext cx="6949679" cy="4437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3" y="0"/>
                </a:moveTo>
                <a:cubicBezTo>
                  <a:pt x="270" y="0"/>
                  <a:pt x="0" y="422"/>
                  <a:pt x="0" y="945"/>
                </a:cubicBezTo>
                <a:lnTo>
                  <a:pt x="0" y="17965"/>
                </a:lnTo>
                <a:cubicBezTo>
                  <a:pt x="0" y="18487"/>
                  <a:pt x="270" y="18909"/>
                  <a:pt x="603" y="18909"/>
                </a:cubicBezTo>
                <a:lnTo>
                  <a:pt x="13667" y="18909"/>
                </a:lnTo>
                <a:lnTo>
                  <a:pt x="21600" y="21600"/>
                </a:lnTo>
                <a:lnTo>
                  <a:pt x="17738" y="16014"/>
                </a:lnTo>
                <a:lnTo>
                  <a:pt x="17738" y="945"/>
                </a:lnTo>
                <a:cubicBezTo>
                  <a:pt x="17738" y="422"/>
                  <a:pt x="17468" y="0"/>
                  <a:pt x="17135" y="0"/>
                </a:cubicBezTo>
                <a:lnTo>
                  <a:pt x="60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" name="Shape 77"/>
          <p:cNvSpPr/>
          <p:nvPr/>
        </p:nvSpPr>
        <p:spPr>
          <a:xfrm>
            <a:off x="566629" y="345678"/>
            <a:ext cx="4849880" cy="320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«Ésta es la primera lección del curso.  Y la más importante.»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vlcsnap-2015-06-24-16h51m48s49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513925" y="7505700"/>
            <a:ext cx="11976949" cy="2120901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Sonó el timbre que indicaba el fin de la clase.  Marcos y el resto de alumnos se levantaron para ir a otra clase.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vlcsnap-2015-06-24-16h50m22s70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304800" y="1344810"/>
            <a:ext cx="8622904" cy="3224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15" y="0"/>
                </a:moveTo>
                <a:cubicBezTo>
                  <a:pt x="276" y="0"/>
                  <a:pt x="0" y="737"/>
                  <a:pt x="0" y="1646"/>
                </a:cubicBezTo>
                <a:lnTo>
                  <a:pt x="0" y="15488"/>
                </a:lnTo>
                <a:cubicBezTo>
                  <a:pt x="0" y="16397"/>
                  <a:pt x="276" y="17134"/>
                  <a:pt x="615" y="17134"/>
                </a:cubicBezTo>
                <a:lnTo>
                  <a:pt x="14607" y="17134"/>
                </a:lnTo>
                <a:lnTo>
                  <a:pt x="21600" y="21600"/>
                </a:lnTo>
                <a:lnTo>
                  <a:pt x="18504" y="11796"/>
                </a:lnTo>
                <a:lnTo>
                  <a:pt x="18504" y="1646"/>
                </a:lnTo>
                <a:cubicBezTo>
                  <a:pt x="18504" y="737"/>
                  <a:pt x="18229" y="0"/>
                  <a:pt x="17889" y="0"/>
                </a:cubicBezTo>
                <a:lnTo>
                  <a:pt x="615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4" name="Shape 84"/>
          <p:cNvSpPr/>
          <p:nvPr/>
        </p:nvSpPr>
        <p:spPr>
          <a:xfrm>
            <a:off x="624109" y="1631949"/>
            <a:ext cx="6843864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2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«Bienvenidos, chicos» concluyó el director.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