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3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Relationship Id="rId3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png"/><Relationship Id="rId3" Type="http://schemas.openxmlformats.org/officeDocument/2006/relationships/image" Target="../media/image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3.png"/><Relationship Id="rId3" Type="http://schemas.openxmlformats.org/officeDocument/2006/relationships/image" Target="../media/image1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png"/><Relationship Id="rId3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Relationship Id="rId3" Type="http://schemas.openxmlformats.org/officeDocument/2006/relationships/image" Target="../media/image1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png"/><Relationship Id="rId3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6.png"/><Relationship Id="rId3" Type="http://schemas.openxmlformats.org/officeDocument/2006/relationships/image" Target="../media/image1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Relationship Id="rId3" Type="http://schemas.openxmlformats.org/officeDocument/2006/relationships/image" Target="../media/image1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7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png"/><Relationship Id="rId3" Type="http://schemas.openxmlformats.org/officeDocument/2006/relationships/image" Target="../media/image1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9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pn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8-26-13h27m47s42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121437" y="256469"/>
            <a:ext cx="12761926" cy="1600201"/>
          </a:xfrm>
          <a:prstGeom prst="rect">
            <a:avLst/>
          </a:prstGeom>
          <a:solidFill>
            <a:srgbClr val="00397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FFFFFF"/>
                </a:solidFill>
              </a:rPr>
              <a:t>El padre de Iván habla con Héctor.  El quiere que Iván vaya con él por algunos días.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8-26-13h27m56s46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-25400" y="7314577"/>
            <a:ext cx="13055601" cy="23876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Con un poco de hesitación (Héctor no quiere que Iván pierda las clases), Héctor dice que sí.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8-26-13h28m06s33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238912" y="7790576"/>
            <a:ext cx="12526976" cy="8382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FFFFFF"/>
                </a:solidFill>
              </a:rPr>
              <a:t>Héctor está preocupado y le pregunta a Iván:</a:t>
            </a:r>
          </a:p>
        </p:txBody>
      </p:sp>
      <p:sp>
        <p:nvSpPr>
          <p:cNvPr id="40" name="Shape 40"/>
          <p:cNvSpPr/>
          <p:nvPr/>
        </p:nvSpPr>
        <p:spPr>
          <a:xfrm>
            <a:off x="567537" y="898953"/>
            <a:ext cx="4554433" cy="3811051"/>
          </a:xfrm>
          <a:prstGeom prst="wedgeEllipseCallout">
            <a:avLst>
              <a:gd name="adj1" fmla="val 65064"/>
              <a:gd name="adj2" fmla="val 51354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«Iván, ¿qué tal con tu padre?»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vlcsnap-2015-08-26-13h28m07s71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4799591" y="1590743"/>
            <a:ext cx="6076554" cy="251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900" y="0"/>
                </a:moveTo>
                <a:cubicBezTo>
                  <a:pt x="4676" y="0"/>
                  <a:pt x="2872" y="4354"/>
                  <a:pt x="2872" y="9725"/>
                </a:cubicBezTo>
                <a:lnTo>
                  <a:pt x="2872" y="11033"/>
                </a:lnTo>
                <a:cubicBezTo>
                  <a:pt x="2872" y="12740"/>
                  <a:pt x="3056" y="14343"/>
                  <a:pt x="3376" y="15738"/>
                </a:cubicBezTo>
                <a:lnTo>
                  <a:pt x="0" y="21600"/>
                </a:lnTo>
                <a:lnTo>
                  <a:pt x="5581" y="20210"/>
                </a:lnTo>
                <a:cubicBezTo>
                  <a:pt x="5995" y="20557"/>
                  <a:pt x="6437" y="20759"/>
                  <a:pt x="6900" y="20759"/>
                </a:cubicBezTo>
                <a:lnTo>
                  <a:pt x="17572" y="20759"/>
                </a:lnTo>
                <a:cubicBezTo>
                  <a:pt x="19797" y="20759"/>
                  <a:pt x="21600" y="16405"/>
                  <a:pt x="21600" y="11033"/>
                </a:cubicBezTo>
                <a:lnTo>
                  <a:pt x="21600" y="9725"/>
                </a:lnTo>
                <a:cubicBezTo>
                  <a:pt x="21600" y="4354"/>
                  <a:pt x="19797" y="0"/>
                  <a:pt x="17572" y="0"/>
                </a:cubicBezTo>
                <a:lnTo>
                  <a:pt x="690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FFFFFF"/>
                </a:solidFill>
              </a:rPr>
              <a:t>«Bien, bien,» responde Iván.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vlcsnap-2015-08-26-13h28m15s77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1520268" y="7412597"/>
            <a:ext cx="10467341" cy="16256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Pero, Héctor no está seguro y sigue preocupándose.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vlcsnap-2015-08-26-13h28m21s577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1270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199802" y="7887251"/>
            <a:ext cx="12605196" cy="16510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Iván entra la biblioteca y empieza a hablar con sus amigos.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vlcsnap-2015-08-26-13h28m26s25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488932" y="301550"/>
            <a:ext cx="4605588" cy="5525206"/>
          </a:xfrm>
          <a:prstGeom prst="wedgeEllipseCallout">
            <a:avLst>
              <a:gd name="adj1" fmla="val 95135"/>
              <a:gd name="adj2" fmla="val 64522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«¡Eh!  ¿A que no sabéis qué voy a hacer este verano?»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csnap-2015-08-26-13h28m28s409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380682" y="7789904"/>
            <a:ext cx="12243436" cy="16256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Carolina se sienta en otra mesa al lado de Iván y escucha la conversación.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vlcsnap-2015-08-26-13h28m29s62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614701" y="6055478"/>
            <a:ext cx="7659291" cy="3313441"/>
          </a:xfrm>
          <a:prstGeom prst="wedgeEllipseCallout">
            <a:avLst>
              <a:gd name="adj1" fmla="val 29045"/>
              <a:gd name="adj2" fmla="val -135493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«Me voy en un velero con mi viejo» dice Iván con emoción.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vlcsnap-2015-08-26-13h28m33s61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>
            <a:off x="287337" y="8076577"/>
            <a:ext cx="12430126" cy="8636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Elsa supervisa la biblioteca y está frustada.</a:t>
            </a:r>
          </a:p>
        </p:txBody>
      </p:sp>
      <p:sp>
        <p:nvSpPr>
          <p:cNvPr id="62" name="Shape 62"/>
          <p:cNvSpPr/>
          <p:nvPr/>
        </p:nvSpPr>
        <p:spPr>
          <a:xfrm>
            <a:off x="7437664" y="1024722"/>
            <a:ext cx="2436750" cy="1342528"/>
          </a:xfrm>
          <a:prstGeom prst="wedgeEllipseCallout">
            <a:avLst>
              <a:gd name="adj1" fmla="val -97739"/>
              <a:gd name="adj2" fmla="val 99145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«¡SH!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vlcsnap-2015-08-26-13h28m36s97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/>
        </p:nvSpPr>
        <p:spPr>
          <a:xfrm>
            <a:off x="7305693" y="4214450"/>
            <a:ext cx="5398829" cy="4201499"/>
          </a:xfrm>
          <a:prstGeom prst="wedgeEllipseCallout">
            <a:avLst>
              <a:gd name="adj1" fmla="val -57901"/>
              <a:gd name="adj2" fmla="val -49518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Iván continua hablando: «Y mira lo que me ha dado.»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vlcsnap-2015-08-26-13h28m41s67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7489595" y="417649"/>
            <a:ext cx="5126026" cy="46736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El padre de Iván le ha dado mucho dinero y Iván lo muestra orgullosamente a sus amigos.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vlcsnap-2015-08-26-13h28m46s05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280352" y="7396876"/>
            <a:ext cx="12444096" cy="16256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Carolina se acerca a la mesa y se sienta al lado de Iván.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vlcsnap-2015-08-26-13h28m56s749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/>
          <p:nvPr/>
        </p:nvSpPr>
        <p:spPr>
          <a:xfrm>
            <a:off x="6431513" y="4421772"/>
            <a:ext cx="3334389" cy="3312765"/>
          </a:xfrm>
          <a:prstGeom prst="wedgeEllipseCallout">
            <a:avLst>
              <a:gd name="adj1" fmla="val -84599"/>
              <a:gd name="adj2" fmla="val 1550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«¿Qué quiere tu padre?»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vlcsnap-2015-08-26-13h29m04s34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/>
        </p:nvSpPr>
        <p:spPr>
          <a:xfrm>
            <a:off x="8205778" y="5441127"/>
            <a:ext cx="4365626" cy="1354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175" y="0"/>
                </a:moveTo>
                <a:cubicBezTo>
                  <a:pt x="6857" y="0"/>
                  <a:pt x="5728" y="2544"/>
                  <a:pt x="5221" y="6185"/>
                </a:cubicBezTo>
                <a:lnTo>
                  <a:pt x="0" y="7274"/>
                </a:lnTo>
                <a:lnTo>
                  <a:pt x="4933" y="10984"/>
                </a:lnTo>
                <a:lnTo>
                  <a:pt x="4933" y="11148"/>
                </a:lnTo>
                <a:cubicBezTo>
                  <a:pt x="4933" y="16920"/>
                  <a:pt x="6384" y="21600"/>
                  <a:pt x="8175" y="21600"/>
                </a:cubicBezTo>
                <a:lnTo>
                  <a:pt x="18358" y="21600"/>
                </a:lnTo>
                <a:cubicBezTo>
                  <a:pt x="20148" y="21600"/>
                  <a:pt x="21600" y="16920"/>
                  <a:pt x="21600" y="11148"/>
                </a:cubicBezTo>
                <a:lnTo>
                  <a:pt x="21600" y="10452"/>
                </a:lnTo>
                <a:cubicBezTo>
                  <a:pt x="21600" y="4680"/>
                  <a:pt x="20148" y="0"/>
                  <a:pt x="18358" y="0"/>
                </a:cubicBezTo>
                <a:lnTo>
                  <a:pt x="8175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«¿Qué?»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vlcsnap-2015-08-26-13h29m10s17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4717912" y="6259853"/>
            <a:ext cx="7915066" cy="3161142"/>
          </a:xfrm>
          <a:prstGeom prst="wedgeEllipseCallout">
            <a:avLst>
              <a:gd name="adj1" fmla="val -39815"/>
              <a:gd name="adj2" fmla="val -78452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«Venga, te invitó a comer.  Te dice que va a pasar contigo las vacaciones.»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vlcsnap-2015-08-26-13h29m14s12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5636224" y="4153223"/>
            <a:ext cx="5667773" cy="47886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520" y="0"/>
                </a:moveTo>
                <a:cubicBezTo>
                  <a:pt x="10123" y="0"/>
                  <a:pt x="7297" y="2885"/>
                  <a:pt x="6690" y="6697"/>
                </a:cubicBezTo>
                <a:lnTo>
                  <a:pt x="0" y="5129"/>
                </a:lnTo>
                <a:lnTo>
                  <a:pt x="6566" y="8983"/>
                </a:lnTo>
                <a:lnTo>
                  <a:pt x="6566" y="13369"/>
                </a:lnTo>
                <a:cubicBezTo>
                  <a:pt x="6566" y="17915"/>
                  <a:pt x="9679" y="21600"/>
                  <a:pt x="13520" y="21600"/>
                </a:cubicBezTo>
                <a:lnTo>
                  <a:pt x="14644" y="21600"/>
                </a:lnTo>
                <a:cubicBezTo>
                  <a:pt x="18485" y="21600"/>
                  <a:pt x="21600" y="17915"/>
                  <a:pt x="21600" y="13369"/>
                </a:cubicBezTo>
                <a:lnTo>
                  <a:pt x="21600" y="8231"/>
                </a:lnTo>
                <a:cubicBezTo>
                  <a:pt x="21600" y="3685"/>
                  <a:pt x="18485" y="0"/>
                  <a:pt x="14644" y="0"/>
                </a:cubicBezTo>
                <a:lnTo>
                  <a:pt x="1352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«Te da dinero.  Algo querrá a cambio.»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vlcsnap-2015-08-26-13h29m16s24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/>
        </p:nvSpPr>
        <p:spPr>
          <a:xfrm>
            <a:off x="756191" y="1826498"/>
            <a:ext cx="5019987" cy="3776969"/>
          </a:xfrm>
          <a:prstGeom prst="wedgeEllipseCallout">
            <a:avLst>
              <a:gd name="adj1" fmla="val 66452"/>
              <a:gd name="adj2" fmla="val 72774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«¿Tiene que querer algo para estar conmigo?»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vlcsnap-2015-08-26-13h29m17s58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hape 89"/>
          <p:cNvSpPr/>
          <p:nvPr/>
        </p:nvSpPr>
        <p:spPr>
          <a:xfrm>
            <a:off x="1479362" y="2514996"/>
            <a:ext cx="3393158" cy="2576145"/>
          </a:xfrm>
          <a:prstGeom prst="wedgeEllipseCallout">
            <a:avLst>
              <a:gd name="adj1" fmla="val 84467"/>
              <a:gd name="adj2" fmla="val 122569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«Es mi padre.»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vlcsnap-2015-08-26-13h29m18s499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92"/>
          <p:cNvSpPr/>
          <p:nvPr/>
        </p:nvSpPr>
        <p:spPr>
          <a:xfrm>
            <a:off x="7334433" y="665347"/>
            <a:ext cx="5529388" cy="2240904"/>
          </a:xfrm>
          <a:prstGeom prst="wedgeEllipseCallout">
            <a:avLst>
              <a:gd name="adj1" fmla="val -67537"/>
              <a:gd name="adj2" fmla="val 200068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«Por eso.  Le conocemos.»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vlcsnap-2015-08-26-13h29m22s69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/>
        </p:nvSpPr>
        <p:spPr>
          <a:xfrm>
            <a:off x="6486655" y="1836201"/>
            <a:ext cx="5960666" cy="4833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244" y="0"/>
                </a:moveTo>
                <a:cubicBezTo>
                  <a:pt x="6506" y="0"/>
                  <a:pt x="5098" y="1737"/>
                  <a:pt x="5098" y="3879"/>
                </a:cubicBezTo>
                <a:lnTo>
                  <a:pt x="5098" y="10863"/>
                </a:lnTo>
                <a:cubicBezTo>
                  <a:pt x="5098" y="11924"/>
                  <a:pt x="5445" y="12885"/>
                  <a:pt x="6004" y="13585"/>
                </a:cubicBezTo>
                <a:lnTo>
                  <a:pt x="0" y="21600"/>
                </a:lnTo>
                <a:lnTo>
                  <a:pt x="8126" y="14735"/>
                </a:lnTo>
                <a:cubicBezTo>
                  <a:pt x="8165" y="14736"/>
                  <a:pt x="8204" y="14742"/>
                  <a:pt x="8244" y="14742"/>
                </a:cubicBezTo>
                <a:lnTo>
                  <a:pt x="18455" y="14742"/>
                </a:lnTo>
                <a:cubicBezTo>
                  <a:pt x="20192" y="14742"/>
                  <a:pt x="21600" y="13005"/>
                  <a:pt x="21600" y="10863"/>
                </a:cubicBezTo>
                <a:lnTo>
                  <a:pt x="21600" y="3879"/>
                </a:lnTo>
                <a:cubicBezTo>
                  <a:pt x="21600" y="1737"/>
                  <a:pt x="20192" y="0"/>
                  <a:pt x="18455" y="0"/>
                </a:cubicBezTo>
                <a:lnTo>
                  <a:pt x="824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«Es muy raro lo que está haciendo.»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vlcsnap-2015-08-26-13h29m35s66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7322397" y="4741169"/>
            <a:ext cx="5368185" cy="2571355"/>
          </a:xfrm>
          <a:prstGeom prst="wedgeEllipseCallout">
            <a:avLst>
              <a:gd name="adj1" fmla="val -80711"/>
              <a:gd name="adj2" fmla="val 60256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«Ah sí, ¿cómo de raro?»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vlcsnap-2015-08-26-13h29m42s74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8384800" y="395877"/>
            <a:ext cx="4490197" cy="4171531"/>
          </a:xfrm>
          <a:prstGeom prst="wedgeEllipseCallout">
            <a:avLst>
              <a:gd name="adj1" fmla="val -82954"/>
              <a:gd name="adj2" fmla="val 95145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«No te enfades.  Yo solo quiero ayudarte.»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vlcsnap-2015-08-26-13h29m40s36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hape 104"/>
          <p:cNvSpPr/>
          <p:nvPr/>
        </p:nvSpPr>
        <p:spPr>
          <a:xfrm>
            <a:off x="7353839" y="3901378"/>
            <a:ext cx="5376291" cy="2762527"/>
          </a:xfrm>
          <a:prstGeom prst="wedgeEllipseCallout">
            <a:avLst>
              <a:gd name="adj1" fmla="val -61953"/>
              <a:gd name="adj2" fmla="val 72229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«¿Qué pasa, que te doy pena?»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vlcsnap-2015-08-26-13h29m22s69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/>
        </p:nvSpPr>
        <p:spPr>
          <a:xfrm>
            <a:off x="7201848" y="1954110"/>
            <a:ext cx="4939355" cy="3389221"/>
          </a:xfrm>
          <a:prstGeom prst="wedgeEllipseCallout">
            <a:avLst>
              <a:gd name="adj1" fmla="val -61725"/>
              <a:gd name="adj2" fmla="val 89873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«No quiero que te hagan daño.»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vlcsnap-2015-08-26-13h29m36s579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1918074" y="8123432"/>
            <a:ext cx="8508366" cy="927101"/>
          </a:xfrm>
          <a:prstGeom prst="rect">
            <a:avLst/>
          </a:prstGeom>
          <a:solidFill>
            <a:srgbClr val="0065C1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Uh oh, Elsa no está contenta.</a:t>
            </a:r>
          </a:p>
        </p:txBody>
      </p:sp>
      <p:sp>
        <p:nvSpPr>
          <p:cNvPr id="111" name="Shape 111"/>
          <p:cNvSpPr/>
          <p:nvPr/>
        </p:nvSpPr>
        <p:spPr>
          <a:xfrm>
            <a:off x="80183" y="158034"/>
            <a:ext cx="5590798" cy="2847702"/>
          </a:xfrm>
          <a:prstGeom prst="wedgeEllipseCallout">
            <a:avLst>
              <a:gd name="adj1" fmla="val 62703"/>
              <a:gd name="adj2" fmla="val 26461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FFFFFF"/>
                </a:solidFill>
              </a:rPr>
              <a:t>«¿Os queréis callar por favor?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vlcsnap-2015-08-26-13h29m40s36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7076079" y="5031948"/>
            <a:ext cx="6033814" cy="3895797"/>
          </a:xfrm>
          <a:prstGeom prst="wedgeEllipseCallout">
            <a:avLst>
              <a:gd name="adj1" fmla="val -66600"/>
              <a:gd name="adj2" fmla="val 9794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«Mira, déjame en paz y no te meta donde no te llaman.»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vlcsnap-2015-08-26-13h29m44s54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hape 117"/>
          <p:cNvSpPr/>
          <p:nvPr/>
        </p:nvSpPr>
        <p:spPr>
          <a:xfrm>
            <a:off x="-25400" y="7698598"/>
            <a:ext cx="13055601" cy="1651001"/>
          </a:xfrm>
          <a:prstGeom prst="rect">
            <a:avLst/>
          </a:prstGeom>
          <a:solidFill>
            <a:srgbClr val="0065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Carolina no dice nada.  Después de un rato, ella dice…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vlcsnap-2015-08-26-13h29m52s81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7689202" y="929105"/>
            <a:ext cx="5324276" cy="3714084"/>
          </a:xfrm>
          <a:prstGeom prst="wedgeEllipseCallout">
            <a:avLst>
              <a:gd name="adj1" fmla="val -76579"/>
              <a:gd name="adj2" fmla="val 100300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«si necesitas algo, voy a estar ahí.»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vlcsnap-2015-08-26-13h29m54s65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hape 123"/>
          <p:cNvSpPr/>
          <p:nvPr/>
        </p:nvSpPr>
        <p:spPr>
          <a:xfrm>
            <a:off x="497408" y="7666848"/>
            <a:ext cx="12009984" cy="1714501"/>
          </a:xfrm>
          <a:prstGeom prst="rect">
            <a:avLst/>
          </a:prstGeom>
          <a:solidFill>
            <a:srgbClr val="0065C1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Iván no dice nada.  ¿Carolina todavía se siente algo para Iván?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vlcsnap-2015-08-26-13h29m58s42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hape 126"/>
          <p:cNvSpPr/>
          <p:nvPr/>
        </p:nvSpPr>
        <p:spPr>
          <a:xfrm>
            <a:off x="911612" y="8132804"/>
            <a:ext cx="11181576" cy="939801"/>
          </a:xfrm>
          <a:prstGeom prst="rect">
            <a:avLst/>
          </a:prstGeom>
          <a:solidFill>
            <a:srgbClr val="0065C1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Carolina se levanta y vuelve a su sitio.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vlcsnap-2015-08-26-13h30m06s64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-3175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hape 129"/>
          <p:cNvSpPr/>
          <p:nvPr/>
        </p:nvSpPr>
        <p:spPr>
          <a:xfrm>
            <a:off x="672782" y="7726711"/>
            <a:ext cx="11659236" cy="1689101"/>
          </a:xfrm>
          <a:prstGeom prst="rect">
            <a:avLst/>
          </a:prstGeom>
          <a:solidFill>
            <a:srgbClr val="0065C1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Carolina mira a Iván pero Iván mira a su libro.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