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3004800" cy="9753600"/>
  <p:notesSz cx="6858000" cy="9144000"/>
  <p:defaultTextStyle>
    <a:lvl1pPr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1pPr>
    <a:lvl2pPr indent="2286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2pPr>
    <a:lvl3pPr indent="4572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3pPr>
    <a:lvl4pPr indent="6858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4pPr>
    <a:lvl5pPr indent="9144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5pPr>
    <a:lvl6pPr indent="11430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6pPr>
    <a:lvl7pPr indent="13716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7pPr>
    <a:lvl8pPr indent="16002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8pPr>
    <a:lvl9pPr indent="1828800" algn="ctr" defTabSz="584200">
      <a:defRPr i="1" sz="4000"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latin typeface="+mn-lt"/>
        <a:ea typeface="+mn-ea"/>
        <a:cs typeface="+mn-cs"/>
        <a:sym typeface="Hoefler Tex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8C8AF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E7E6E2">
              <a:alpha val="60000"/>
            </a:srgbClr>
          </a:solidFill>
        </a:fill>
      </a:tcStyle>
    </a:wholeTbl>
    <a:band2H>
      <a:tcTxStyle b="def" i="def"/>
      <a:tcStyle>
        <a:tcBdr/>
        <a:fill>
          <a:solidFill>
            <a:srgbClr val="B6BEC8">
              <a:alpha val="3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wholeTbl>
    <a:band2H>
      <a:tcTxStyle b="def" i="def"/>
      <a:tcStyle>
        <a:tcBdr/>
        <a:fill>
          <a:solidFill>
            <a:srgbClr val="CBCAB9">
              <a:alpha val="7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9E0">
              <a:alpha val="8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solidFill>
                <a:srgbClr val="5A5950"/>
              </a:solidFill>
              <a:prstDash val="solid"/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254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254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ngBat_HD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8040" y="5264150"/>
            <a:ext cx="7408720" cy="3937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/>
          <p:nvPr>
            <p:ph type="title"/>
          </p:nvPr>
        </p:nvSpPr>
        <p:spPr>
          <a:xfrm>
            <a:off x="1841500" y="2273300"/>
            <a:ext cx="9321800" cy="2819400"/>
          </a:xfrm>
          <a:prstGeom prst="rect">
            <a:avLst/>
          </a:prstGeom>
        </p:spPr>
        <p:txBody>
          <a:bodyPr anchor="b"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841500" y="5905500"/>
            <a:ext cx="9321800" cy="140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One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Two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Three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Four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>
            <p:ph type="title"/>
          </p:nvPr>
        </p:nvSpPr>
        <p:spPr>
          <a:xfrm>
            <a:off x="1841500" y="6985000"/>
            <a:ext cx="9321800" cy="1231900"/>
          </a:xfrm>
          <a:prstGeom prst="rect">
            <a:avLst/>
          </a:prstGeom>
        </p:spPr>
        <p:txBody>
          <a:bodyPr/>
          <a:lstStyle>
            <a:lvl1pPr>
              <a:def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1841500" y="8204200"/>
            <a:ext cx="93218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One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Two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Three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Four</a:t>
            </a:r>
            <a:endParaRPr i="1" sz="3400">
              <a:solidFill>
                <a:srgbClr val="C8AF7B"/>
              </a:solidFill>
              <a:effectLst>
                <a:outerShdw sx="100000" sy="100000" kx="0" ky="0" algn="b" rotWithShape="0" blurRad="25400" dist="12700" dir="16200000">
                  <a:srgbClr val="000000">
                    <a:alpha val="48000"/>
                  </a:srgbClr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4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>
            <p:ph type="title"/>
          </p:nvPr>
        </p:nvSpPr>
        <p:spPr>
          <a:xfrm>
            <a:off x="1270000" y="3771900"/>
            <a:ext cx="10464800" cy="2209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774700" y="2717800"/>
            <a:ext cx="6045200" cy="2438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774700" y="5168900"/>
            <a:ext cx="6045200" cy="2755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1270000" y="2984500"/>
            <a:ext cx="5257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body" idx="1"/>
          </p:nvPr>
        </p:nvSpPr>
        <p:spPr>
          <a:xfrm>
            <a:off x="1270000" y="825500"/>
            <a:ext cx="10464800" cy="81026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3"/>
              </a:buBlip>
              <a:defRPr sz="4200"/>
            </a:lvl1pPr>
            <a:lvl2pPr marL="965200" indent="-482600">
              <a:spcBef>
                <a:spcPts val="3200"/>
              </a:spcBef>
              <a:buBlip>
                <a:blip r:embed="rId3"/>
              </a:buBlip>
              <a:defRPr sz="4200"/>
            </a:lvl2pPr>
            <a:lvl3pPr marL="1447800" indent="-482600">
              <a:spcBef>
                <a:spcPts val="3200"/>
              </a:spcBef>
              <a:buBlip>
                <a:blip r:embed="rId3"/>
              </a:buBlip>
              <a:defRPr sz="4200"/>
            </a:lvl3pPr>
            <a:lvl4pPr marL="1930400" indent="-482600">
              <a:spcBef>
                <a:spcPts val="3200"/>
              </a:spcBef>
              <a:buBlip>
                <a:blip r:embed="rId3"/>
              </a:buBlip>
              <a:defRPr sz="4200"/>
            </a:lvl4pPr>
            <a:lvl5pPr marL="2413000" indent="-482600">
              <a:spcBef>
                <a:spcPts val="3200"/>
              </a:spcBef>
              <a:buBlip>
                <a:blip r:embed="rId3"/>
              </a:buBlip>
              <a:defRPr sz="4200"/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42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42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749300"/>
            <a:ext cx="10464800" cy="165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BCB08F"/>
                </a:solidFill>
                <a:effectLst>
                  <a:outerShdw sx="100000" sy="100000" kx="0" ky="0" algn="b" rotWithShape="0" blurRad="12700" dist="12700" dir="1620000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9845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One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1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Two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2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Three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3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Four</a:t>
            </a:r>
            <a:endParaRPr i="1" sz="3600">
              <a:solidFill>
                <a:srgbClr val="86837F">
                  <a:alpha val="80000"/>
                </a:srgbClr>
              </a:solidFill>
              <a:effectLst>
                <a:outerShdw sx="100000" sy="100000" kx="0" ky="0" algn="b" rotWithShape="0" blurRad="25400" dist="12700" dir="5400000">
                  <a:srgbClr val="FFFFFF"/>
                </a:outerShdw>
              </a:effectLst>
            </a:endParaRPr>
          </a:p>
          <a:p>
            <a:pPr lvl="4">
              <a:defRPr i="0" sz="1800">
                <a:solidFill>
                  <a:srgbClr val="000000"/>
                </a:solidFill>
                <a:effectLst/>
              </a:defRPr>
            </a:pPr>
            <a:r>
              <a:rPr i="1" sz="3600">
                <a:solidFill>
                  <a:srgbClr val="86837F">
                    <a:alpha val="80000"/>
                  </a:srgbClr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1pPr>
      <a:lvl2pPr indent="2286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2pPr>
      <a:lvl3pPr indent="4572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3pPr>
      <a:lvl4pPr indent="6858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4pPr>
      <a:lvl5pPr indent="9144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5pPr>
      <a:lvl6pPr indent="11430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6pPr>
      <a:lvl7pPr indent="13716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7pPr>
      <a:lvl8pPr indent="16002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8pPr>
      <a:lvl9pPr indent="1828800" algn="ctr" defTabSz="584200">
        <a:defRPr sz="6800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latin typeface="+mn-lt"/>
          <a:ea typeface="+mn-ea"/>
          <a:cs typeface="+mn-cs"/>
          <a:sym typeface="Hoefler Text"/>
        </a:defRPr>
      </a:lvl9pPr>
    </p:titleStyle>
    <p:bodyStyle>
      <a:lvl1pPr marL="4191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1pPr>
      <a:lvl2pPr marL="8382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2pPr>
      <a:lvl3pPr marL="12573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3pPr>
      <a:lvl4pPr marL="16764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4pPr>
      <a:lvl5pPr marL="20955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5pPr>
      <a:lvl6pPr marL="25146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6pPr>
      <a:lvl7pPr marL="29337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7pPr>
      <a:lvl8pPr marL="33528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8pPr>
      <a:lvl9pPr marL="3771900" indent="-419100" defTabSz="584200">
        <a:lnSpc>
          <a:spcPct val="120000"/>
        </a:lnSpc>
        <a:spcBef>
          <a:spcPts val="2800"/>
        </a:spcBef>
        <a:buSzPct val="50000"/>
        <a:buBlip>
          <a:blip r:embed="rId3"/>
        </a:buBlip>
        <a:defRPr i="1" sz="3600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latin typeface="+mn-lt"/>
          <a:ea typeface="+mn-ea"/>
          <a:cs typeface="+mn-cs"/>
          <a:sym typeface="Hoefler Text"/>
        </a:defRPr>
      </a:lvl9pPr>
    </p:bodyStyle>
    <p:otherStyle>
      <a:lvl1pPr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1pPr>
      <a:lvl2pPr indent="2286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2pPr>
      <a:lvl3pPr indent="4572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3pPr>
      <a:lvl4pPr indent="6858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4pPr>
      <a:lvl5pPr indent="9144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5pPr>
      <a:lvl6pPr indent="11430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6pPr>
      <a:lvl7pPr indent="13716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7pPr>
      <a:lvl8pPr indent="16002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8pPr>
      <a:lvl9pPr indent="1828800" algn="ctr" defTabSz="584200">
        <a:defRPr b="1" sz="2000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3" Type="http://schemas.openxmlformats.org/officeDocument/2006/relationships/image" Target="../media/image2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2.png"/><Relationship Id="rId3" Type="http://schemas.openxmlformats.org/officeDocument/2006/relationships/image" Target="../media/image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3.png"/><Relationship Id="rId3" Type="http://schemas.openxmlformats.org/officeDocument/2006/relationships/image" Target="../media/image2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png"/><Relationship Id="rId3" Type="http://schemas.openxmlformats.org/officeDocument/2006/relationships/image" Target="../media/image2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2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png"/><Relationship Id="rId3" Type="http://schemas.openxmlformats.org/officeDocument/2006/relationships/image" Target="../media/image2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7.png"/><Relationship Id="rId3" Type="http://schemas.openxmlformats.org/officeDocument/2006/relationships/image" Target="../media/image2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png"/><Relationship Id="rId3" Type="http://schemas.openxmlformats.org/officeDocument/2006/relationships/image" Target="../media/image2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png"/><Relationship Id="rId3" Type="http://schemas.openxmlformats.org/officeDocument/2006/relationships/image" Target="../media/image2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png"/><Relationship Id="rId3" Type="http://schemas.openxmlformats.org/officeDocument/2006/relationships/image" Target="../media/image2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1.png"/><Relationship Id="rId3" Type="http://schemas.openxmlformats.org/officeDocument/2006/relationships/image" Target="../media/image2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png"/><Relationship Id="rId3" Type="http://schemas.openxmlformats.org/officeDocument/2006/relationships/image" Target="../media/image2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2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3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vlcsnap-2015-08-25-14h57m09s82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34"/>
          <p:cNvSpPr/>
          <p:nvPr/>
        </p:nvSpPr>
        <p:spPr>
          <a:xfrm>
            <a:off x="654386" y="1445522"/>
            <a:ext cx="6134672" cy="50546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  <a:effectLst/>
              </a:defRPr>
            </a:pPr>
            <a:r>
              <a:rPr i="1" sz="54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Fermín está en su cuarto cuando de repente, una persona toca a la puerta.  ¿Quién será?  ¿Puede ser un asesino?  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vlcsnap-2015-08-25-14h57m25s21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321" y="-451345"/>
            <a:ext cx="12944158" cy="10355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thought-bubble.png"/>
          <p:cNvPicPr/>
          <p:nvPr/>
        </p:nvPicPr>
        <p:blipFill>
          <a:blip r:embed="rId3">
            <a:extLst/>
          </a:blip>
          <a:srcRect l="0" t="5879" r="0" b="5879"/>
          <a:stretch>
            <a:fillRect/>
          </a:stretch>
        </p:blipFill>
        <p:spPr>
          <a:xfrm>
            <a:off x="6556371" y="146942"/>
            <a:ext cx="4107467" cy="3080601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7278881" y="994260"/>
            <a:ext cx="295259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pPr lvl="0">
              <a:defRPr i="0" sz="1800">
                <a:effectLst/>
              </a:defRPr>
            </a:pPr>
            <a:r>
              <a:rPr i="1" sz="4800"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¿Quién será?</a:t>
            </a:r>
          </a:p>
        </p:txBody>
      </p:sp>
      <p:sp>
        <p:nvSpPr>
          <p:cNvPr id="39" name="Shape 39"/>
          <p:cNvSpPr/>
          <p:nvPr/>
        </p:nvSpPr>
        <p:spPr>
          <a:xfrm>
            <a:off x="7244847" y="4177503"/>
            <a:ext cx="5345330" cy="39116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0" sz="5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Fermín se acerca cuidadosamente a la puerta.  No sabe quién es.  Abre la puerta despacio y…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vlcsnap-2015-08-25-14h57m26s76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928239" y="1425529"/>
            <a:ext cx="5313112" cy="19050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0" sz="5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¡Paula entra!  Pero ¿por qué?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vlcsnap-2015-08-25-14h57m29s95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5396493" y="3224677"/>
            <a:ext cx="5651501" cy="5539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268" y="0"/>
                </a:moveTo>
                <a:lnTo>
                  <a:pt x="4877" y="9487"/>
                </a:lnTo>
                <a:lnTo>
                  <a:pt x="696" y="9487"/>
                </a:lnTo>
                <a:cubicBezTo>
                  <a:pt x="312" y="9487"/>
                  <a:pt x="0" y="9805"/>
                  <a:pt x="0" y="10197"/>
                </a:cubicBezTo>
                <a:lnTo>
                  <a:pt x="0" y="20891"/>
                </a:lnTo>
                <a:cubicBezTo>
                  <a:pt x="0" y="21283"/>
                  <a:pt x="312" y="21600"/>
                  <a:pt x="696" y="21600"/>
                </a:cubicBezTo>
                <a:lnTo>
                  <a:pt x="20905" y="21600"/>
                </a:lnTo>
                <a:cubicBezTo>
                  <a:pt x="21289" y="21600"/>
                  <a:pt x="21600" y="21283"/>
                  <a:pt x="21600" y="20891"/>
                </a:cubicBezTo>
                <a:lnTo>
                  <a:pt x="21600" y="10197"/>
                </a:lnTo>
                <a:cubicBezTo>
                  <a:pt x="21600" y="9805"/>
                  <a:pt x="21289" y="9487"/>
                  <a:pt x="20905" y="9487"/>
                </a:cubicBezTo>
                <a:lnTo>
                  <a:pt x="7659" y="9487"/>
                </a:lnTo>
                <a:lnTo>
                  <a:pt x="626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100">
                <a:solidFill>
                  <a:srgbClr val="F3F1DF"/>
                </a:solidFill>
              </a:rPr>
              <a:t>«Paula, ¿qué haces aquí?» pregunta Fermín.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vlcsnap-2015-08-25-14h57m32s60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906758" y="456567"/>
            <a:ext cx="5468838" cy="3696316"/>
          </a:xfrm>
          <a:prstGeom prst="wedgeEllipseCallout">
            <a:avLst>
              <a:gd name="adj1" fmla="val 85072"/>
              <a:gd name="adj2" fmla="val 31199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¿Quieres conocer a mi amigo el gnomo?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vlcsnap-2015-08-25-14h57m33s46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7565155" y="3324130"/>
            <a:ext cx="5119804" cy="59690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0" sz="55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5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Fermín no puede creerlo.  Ha querido conocer al gnomo desde mucho tiempo así que responde…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vlcsnap-2015-08-25-14h57m37s88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/>
        </p:nvSpPr>
        <p:spPr>
          <a:xfrm>
            <a:off x="7075514" y="5430882"/>
            <a:ext cx="5535217" cy="3558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934" y="13169"/>
                </a:lnTo>
                <a:lnTo>
                  <a:pt x="1934" y="20993"/>
                </a:lnTo>
                <a:cubicBezTo>
                  <a:pt x="1934" y="21327"/>
                  <a:pt x="2108" y="21600"/>
                  <a:pt x="2323" y="21600"/>
                </a:cubicBezTo>
                <a:lnTo>
                  <a:pt x="21211" y="21600"/>
                </a:lnTo>
                <a:cubicBezTo>
                  <a:pt x="21426" y="21600"/>
                  <a:pt x="21600" y="21327"/>
                  <a:pt x="21600" y="20993"/>
                </a:cubicBezTo>
                <a:lnTo>
                  <a:pt x="21600" y="10095"/>
                </a:lnTo>
                <a:cubicBezTo>
                  <a:pt x="21600" y="9761"/>
                  <a:pt x="21426" y="9491"/>
                  <a:pt x="21211" y="9491"/>
                </a:cubicBezTo>
                <a:lnTo>
                  <a:pt x="3045" y="94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4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400">
                <a:solidFill>
                  <a:srgbClr val="F3F1DF"/>
                </a:solidFill>
              </a:rPr>
              <a:t>«¿Lo has visto?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vlcsnap-2015-08-25-14h57m39s39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697340" y="456567"/>
            <a:ext cx="5452730" cy="3422463"/>
          </a:xfrm>
          <a:prstGeom prst="wedgeEllipseCallout">
            <a:avLst>
              <a:gd name="adj1" fmla="val 87050"/>
              <a:gd name="adj2" fmla="val 33702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9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900">
                <a:solidFill>
                  <a:srgbClr val="F3F1DF"/>
                </a:solidFill>
              </a:rPr>
              <a:t>«Sí está en mi habitación.  Tiene pupa.» 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vlcsnap-2015-08-25-14h57m45s96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/>
          <p:nvPr/>
        </p:nvSpPr>
        <p:spPr>
          <a:xfrm>
            <a:off x="7291403" y="309327"/>
            <a:ext cx="5576889" cy="6466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414" y="0"/>
                </a:moveTo>
                <a:cubicBezTo>
                  <a:pt x="2885" y="0"/>
                  <a:pt x="2456" y="370"/>
                  <a:pt x="2456" y="826"/>
                </a:cubicBezTo>
                <a:lnTo>
                  <a:pt x="2456" y="3834"/>
                </a:lnTo>
                <a:lnTo>
                  <a:pt x="0" y="21600"/>
                </a:lnTo>
                <a:lnTo>
                  <a:pt x="5128" y="11991"/>
                </a:lnTo>
                <a:lnTo>
                  <a:pt x="20644" y="11991"/>
                </a:lnTo>
                <a:cubicBezTo>
                  <a:pt x="21173" y="11991"/>
                  <a:pt x="21600" y="11621"/>
                  <a:pt x="21600" y="11165"/>
                </a:cubicBezTo>
                <a:lnTo>
                  <a:pt x="21600" y="826"/>
                </a:lnTo>
                <a:cubicBezTo>
                  <a:pt x="21600" y="370"/>
                  <a:pt x="21173" y="0"/>
                  <a:pt x="20644" y="0"/>
                </a:cubicBezTo>
                <a:lnTo>
                  <a:pt x="341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100">
                <a:solidFill>
                  <a:srgbClr val="F3F1DF"/>
                </a:solidFill>
              </a:rPr>
              <a:t>«¡Ah!  ¿Se ha hecho daño?» pregunta Fermín muy curioso.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vlcsnap-2015-08-25-14h57m47s55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987303" y="730421"/>
            <a:ext cx="4985568" cy="4646747"/>
          </a:xfrm>
          <a:prstGeom prst="wedgeEllipseCallout">
            <a:avLst>
              <a:gd name="adj1" fmla="val 80184"/>
              <a:gd name="adj2" fmla="val 47044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«¿Le curas la pupa?  Es que tiene mucha sangre.»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lcsnap-2015-08-25-14h57m52s63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5970279" y="663725"/>
            <a:ext cx="6253958" cy="5576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14" y="0"/>
                </a:moveTo>
                <a:cubicBezTo>
                  <a:pt x="5017" y="0"/>
                  <a:pt x="4695" y="361"/>
                  <a:pt x="4695" y="807"/>
                </a:cubicBezTo>
                <a:lnTo>
                  <a:pt x="4695" y="13369"/>
                </a:lnTo>
                <a:lnTo>
                  <a:pt x="0" y="21600"/>
                </a:lnTo>
                <a:lnTo>
                  <a:pt x="7118" y="16149"/>
                </a:lnTo>
                <a:lnTo>
                  <a:pt x="20879" y="16149"/>
                </a:lnTo>
                <a:cubicBezTo>
                  <a:pt x="21277" y="16149"/>
                  <a:pt x="21600" y="15788"/>
                  <a:pt x="21600" y="15342"/>
                </a:cubicBezTo>
                <a:lnTo>
                  <a:pt x="21600" y="807"/>
                </a:lnTo>
                <a:cubicBezTo>
                  <a:pt x="21600" y="361"/>
                  <a:pt x="21277" y="0"/>
                  <a:pt x="20879" y="0"/>
                </a:cubicBezTo>
                <a:lnTo>
                  <a:pt x="541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6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600">
                <a:solidFill>
                  <a:srgbClr val="F3F1DF"/>
                </a:solidFill>
              </a:rPr>
              <a:t>«Vale, vamos a conocer a tu amigo, el gnomo.»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vlcsnap-2015-08-25-14h57m54s49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/>
        </p:nvSpPr>
        <p:spPr>
          <a:xfrm>
            <a:off x="922867" y="2384616"/>
            <a:ext cx="5943998" cy="3240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604" y="0"/>
                </a:moveTo>
                <a:cubicBezTo>
                  <a:pt x="2061" y="0"/>
                  <a:pt x="0" y="3780"/>
                  <a:pt x="0" y="8443"/>
                </a:cubicBezTo>
                <a:lnTo>
                  <a:pt x="0" y="9139"/>
                </a:lnTo>
                <a:cubicBezTo>
                  <a:pt x="0" y="13802"/>
                  <a:pt x="2061" y="17582"/>
                  <a:pt x="4604" y="17582"/>
                </a:cubicBezTo>
                <a:lnTo>
                  <a:pt x="12472" y="17582"/>
                </a:lnTo>
                <a:cubicBezTo>
                  <a:pt x="13214" y="17582"/>
                  <a:pt x="13912" y="17252"/>
                  <a:pt x="14533" y="16680"/>
                </a:cubicBezTo>
                <a:lnTo>
                  <a:pt x="21600" y="21600"/>
                </a:lnTo>
                <a:lnTo>
                  <a:pt x="16078" y="14381"/>
                </a:lnTo>
                <a:cubicBezTo>
                  <a:pt x="16701" y="12941"/>
                  <a:pt x="17076" y="11121"/>
                  <a:pt x="17076" y="9139"/>
                </a:cubicBezTo>
                <a:lnTo>
                  <a:pt x="17076" y="8443"/>
                </a:lnTo>
                <a:cubicBezTo>
                  <a:pt x="17076" y="3780"/>
                  <a:pt x="15015" y="0"/>
                  <a:pt x="12472" y="0"/>
                </a:cubicBezTo>
                <a:lnTo>
                  <a:pt x="460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100">
                <a:solidFill>
                  <a:srgbClr val="F3F1DF"/>
                </a:solidFill>
              </a:rPr>
              <a:t>«Vale, pero no hagas ruido.»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vlcsnap-2015-08-25-14h57m58s02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5905926" y="234468"/>
            <a:ext cx="6456853" cy="33528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0" sz="53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3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Con esta promesa, Paula y Fermín salen del cuarto.  Fermín va a ver al gnomo.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vlcsnap-2015-08-25-15h00m51s69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4653" y="247150"/>
            <a:ext cx="5984327" cy="5049473"/>
          </a:xfrm>
          <a:prstGeom prst="wedgeEllipseCallout">
            <a:avLst>
              <a:gd name="adj1" fmla="val 119126"/>
              <a:gd name="adj2" fmla="val 98357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46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600">
                <a:solidFill>
                  <a:srgbClr val="F3F1DF"/>
                </a:solidFill>
              </a:rPr>
              <a:t>«Se ha asustado, por eso se ha ido.»  El gnomo ya no está en la habitación de Paula.</a:t>
            </a:r>
          </a:p>
        </p:txBody>
      </p:sp>
      <p:sp>
        <p:nvSpPr>
          <p:cNvPr id="76" name="Shape 76"/>
          <p:cNvSpPr/>
          <p:nvPr/>
        </p:nvSpPr>
        <p:spPr>
          <a:xfrm>
            <a:off x="7186663" y="765926"/>
            <a:ext cx="5457953" cy="7112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i="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Pocos minutos después…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vlcsnap-2015-08-25-15h00m56s69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2045471" y="809307"/>
            <a:ext cx="9296731" cy="9144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i="0" sz="53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3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Fermín nota algo en la ventana.  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vlcsnap-2015-08-25-15h01m01s432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1314856" y="83200"/>
            <a:ext cx="8506536" cy="16256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0" sz="5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Hay sangre en la ventana y Fermín la toca con sus dedos.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vlcsnap-2015-08-25-15h01m04s87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/>
          <p:nvPr/>
        </p:nvSpPr>
        <p:spPr>
          <a:xfrm>
            <a:off x="8402824" y="510794"/>
            <a:ext cx="4332476" cy="32512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0" sz="5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Fermín parece sorprendido.  ¿Es sangre del gnomo?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vlcsnap-2015-08-25-15h01m13s99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88"/>
          <p:cNvSpPr/>
          <p:nvPr/>
        </p:nvSpPr>
        <p:spPr>
          <a:xfrm>
            <a:off x="2577415" y="1195323"/>
            <a:ext cx="3723086" cy="5029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08" y="0"/>
                </a:moveTo>
                <a:cubicBezTo>
                  <a:pt x="362" y="0"/>
                  <a:pt x="0" y="268"/>
                  <a:pt x="0" y="598"/>
                </a:cubicBezTo>
                <a:lnTo>
                  <a:pt x="0" y="21002"/>
                </a:lnTo>
                <a:cubicBezTo>
                  <a:pt x="0" y="21332"/>
                  <a:pt x="362" y="21600"/>
                  <a:pt x="808" y="21600"/>
                </a:cubicBezTo>
                <a:lnTo>
                  <a:pt x="15358" y="21600"/>
                </a:lnTo>
                <a:cubicBezTo>
                  <a:pt x="15804" y="21600"/>
                  <a:pt x="16166" y="21332"/>
                  <a:pt x="16166" y="21002"/>
                </a:cubicBezTo>
                <a:lnTo>
                  <a:pt x="16166" y="19081"/>
                </a:lnTo>
                <a:lnTo>
                  <a:pt x="21600" y="17882"/>
                </a:lnTo>
                <a:lnTo>
                  <a:pt x="16166" y="16686"/>
                </a:lnTo>
                <a:lnTo>
                  <a:pt x="16166" y="598"/>
                </a:lnTo>
                <a:cubicBezTo>
                  <a:pt x="16166" y="268"/>
                  <a:pt x="15804" y="0"/>
                  <a:pt x="15358" y="0"/>
                </a:cubicBezTo>
                <a:lnTo>
                  <a:pt x="80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5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500">
                <a:solidFill>
                  <a:srgbClr val="F3F1DF"/>
                </a:solidFill>
              </a:rPr>
              <a:t>«Paula, ¿te ha hecho daño el gnomo?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vlcsnap-2015-08-25-15h01m16s17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3725836" y="4005503"/>
            <a:ext cx="4302126" cy="5085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294" y="0"/>
                </a:moveTo>
                <a:lnTo>
                  <a:pt x="7506" y="8736"/>
                </a:lnTo>
                <a:lnTo>
                  <a:pt x="6637" y="8736"/>
                </a:lnTo>
                <a:cubicBezTo>
                  <a:pt x="2971" y="8736"/>
                  <a:pt x="0" y="11249"/>
                  <a:pt x="0" y="14351"/>
                </a:cubicBezTo>
                <a:lnTo>
                  <a:pt x="0" y="15984"/>
                </a:lnTo>
                <a:cubicBezTo>
                  <a:pt x="0" y="19085"/>
                  <a:pt x="2971" y="21600"/>
                  <a:pt x="6637" y="21600"/>
                </a:cubicBezTo>
                <a:lnTo>
                  <a:pt x="14963" y="21600"/>
                </a:lnTo>
                <a:cubicBezTo>
                  <a:pt x="18629" y="21600"/>
                  <a:pt x="21600" y="19085"/>
                  <a:pt x="21600" y="15984"/>
                </a:cubicBezTo>
                <a:lnTo>
                  <a:pt x="21600" y="14351"/>
                </a:lnTo>
                <a:cubicBezTo>
                  <a:pt x="21600" y="11249"/>
                  <a:pt x="18629" y="8736"/>
                  <a:pt x="14963" y="8736"/>
                </a:cubicBezTo>
                <a:lnTo>
                  <a:pt x="8594" y="8736"/>
                </a:lnTo>
                <a:lnTo>
                  <a:pt x="429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5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500">
                <a:solidFill>
                  <a:srgbClr val="F3F1DF"/>
                </a:solidFill>
              </a:rPr>
              <a:t>«No, es mi amigo.» 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vlcsnap-2015-08-25-15h01m18s677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hape 94"/>
          <p:cNvSpPr/>
          <p:nvPr/>
        </p:nvSpPr>
        <p:spPr>
          <a:xfrm>
            <a:off x="1953844" y="4699149"/>
            <a:ext cx="5405835" cy="4608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151" y="0"/>
                </a:moveTo>
                <a:lnTo>
                  <a:pt x="9142" y="6617"/>
                </a:lnTo>
                <a:lnTo>
                  <a:pt x="5517" y="6617"/>
                </a:lnTo>
                <a:cubicBezTo>
                  <a:pt x="2470" y="6617"/>
                  <a:pt x="0" y="9514"/>
                  <a:pt x="0" y="13088"/>
                </a:cubicBezTo>
                <a:lnTo>
                  <a:pt x="0" y="15129"/>
                </a:lnTo>
                <a:cubicBezTo>
                  <a:pt x="0" y="18703"/>
                  <a:pt x="2470" y="21600"/>
                  <a:pt x="5517" y="21600"/>
                </a:cubicBezTo>
                <a:lnTo>
                  <a:pt x="16083" y="21600"/>
                </a:lnTo>
                <a:cubicBezTo>
                  <a:pt x="19130" y="21600"/>
                  <a:pt x="21600" y="18703"/>
                  <a:pt x="21600" y="15129"/>
                </a:cubicBezTo>
                <a:lnTo>
                  <a:pt x="21600" y="13088"/>
                </a:lnTo>
                <a:cubicBezTo>
                  <a:pt x="21600" y="9514"/>
                  <a:pt x="19130" y="6617"/>
                  <a:pt x="16083" y="6617"/>
                </a:cubicBezTo>
                <a:lnTo>
                  <a:pt x="11803" y="6617"/>
                </a:lnTo>
                <a:lnTo>
                  <a:pt x="1015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«Tiene una herida muy grande y tengo que ayudarle.»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vlcsnap-2015-08-25-15h01m23s46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5911982" y="5783174"/>
            <a:ext cx="6605986" cy="3468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861" y="0"/>
                </a:moveTo>
                <a:lnTo>
                  <a:pt x="4193" y="8848"/>
                </a:lnTo>
                <a:lnTo>
                  <a:pt x="2405" y="8848"/>
                </a:lnTo>
                <a:cubicBezTo>
                  <a:pt x="1076" y="8848"/>
                  <a:pt x="0" y="10897"/>
                  <a:pt x="0" y="13427"/>
                </a:cubicBezTo>
                <a:lnTo>
                  <a:pt x="0" y="17021"/>
                </a:lnTo>
                <a:cubicBezTo>
                  <a:pt x="0" y="19550"/>
                  <a:pt x="1076" y="21600"/>
                  <a:pt x="2405" y="21600"/>
                </a:cubicBezTo>
                <a:lnTo>
                  <a:pt x="19194" y="21600"/>
                </a:lnTo>
                <a:cubicBezTo>
                  <a:pt x="20522" y="21600"/>
                  <a:pt x="21600" y="19550"/>
                  <a:pt x="21600" y="17021"/>
                </a:cubicBezTo>
                <a:lnTo>
                  <a:pt x="21600" y="13427"/>
                </a:lnTo>
                <a:cubicBezTo>
                  <a:pt x="21600" y="10897"/>
                  <a:pt x="20522" y="8848"/>
                  <a:pt x="19194" y="8848"/>
                </a:cubicBezTo>
                <a:lnTo>
                  <a:pt x="5531" y="8848"/>
                </a:lnTo>
                <a:lnTo>
                  <a:pt x="486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2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3F1DF"/>
                </a:solidFill>
              </a:rPr>
              <a:t>«Pero tú no vas a ayudar a nadie.»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vlcsnap-2015-08-25-15h01m27s45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6894238" y="1535872"/>
            <a:ext cx="5908676" cy="5089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959" y="0"/>
                </a:moveTo>
                <a:cubicBezTo>
                  <a:pt x="7383" y="0"/>
                  <a:pt x="5296" y="2423"/>
                  <a:pt x="5296" y="5413"/>
                </a:cubicBezTo>
                <a:lnTo>
                  <a:pt x="5296" y="11000"/>
                </a:lnTo>
                <a:cubicBezTo>
                  <a:pt x="5296" y="12113"/>
                  <a:pt x="5586" y="13147"/>
                  <a:pt x="6082" y="14007"/>
                </a:cubicBezTo>
                <a:lnTo>
                  <a:pt x="0" y="21600"/>
                </a:lnTo>
                <a:lnTo>
                  <a:pt x="7565" y="15639"/>
                </a:lnTo>
                <a:cubicBezTo>
                  <a:pt x="8265" y="16127"/>
                  <a:pt x="9082" y="16414"/>
                  <a:pt x="9959" y="16414"/>
                </a:cubicBezTo>
                <a:lnTo>
                  <a:pt x="16937" y="16414"/>
                </a:lnTo>
                <a:cubicBezTo>
                  <a:pt x="19513" y="16414"/>
                  <a:pt x="21600" y="13991"/>
                  <a:pt x="21600" y="11000"/>
                </a:cubicBezTo>
                <a:lnTo>
                  <a:pt x="21600" y="5413"/>
                </a:lnTo>
                <a:cubicBezTo>
                  <a:pt x="21600" y="2423"/>
                  <a:pt x="19513" y="0"/>
                  <a:pt x="16937" y="0"/>
                </a:cubicBezTo>
                <a:lnTo>
                  <a:pt x="995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«Pero se va a morir y yo no quiero que se muera.»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vlcsnap-2015-08-25-15h01m28s824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103"/>
          <p:cNvSpPr/>
          <p:nvPr/>
        </p:nvSpPr>
        <p:spPr>
          <a:xfrm>
            <a:off x="885968" y="1202685"/>
            <a:ext cx="5530851" cy="6269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11" y="0"/>
                </a:moveTo>
                <a:cubicBezTo>
                  <a:pt x="1617" y="0"/>
                  <a:pt x="0" y="1427"/>
                  <a:pt x="0" y="3186"/>
                </a:cubicBezTo>
                <a:lnTo>
                  <a:pt x="0" y="10045"/>
                </a:lnTo>
                <a:cubicBezTo>
                  <a:pt x="0" y="11804"/>
                  <a:pt x="1617" y="13229"/>
                  <a:pt x="3611" y="13229"/>
                </a:cubicBezTo>
                <a:lnTo>
                  <a:pt x="14432" y="13229"/>
                </a:lnTo>
                <a:cubicBezTo>
                  <a:pt x="14500" y="13229"/>
                  <a:pt x="14568" y="13223"/>
                  <a:pt x="14636" y="13220"/>
                </a:cubicBezTo>
                <a:lnTo>
                  <a:pt x="21600" y="21600"/>
                </a:lnTo>
                <a:lnTo>
                  <a:pt x="17355" y="11910"/>
                </a:lnTo>
                <a:cubicBezTo>
                  <a:pt x="17786" y="11385"/>
                  <a:pt x="18043" y="10742"/>
                  <a:pt x="18043" y="10045"/>
                </a:cubicBezTo>
                <a:lnTo>
                  <a:pt x="18043" y="3186"/>
                </a:lnTo>
                <a:cubicBezTo>
                  <a:pt x="18043" y="1427"/>
                  <a:pt x="16426" y="0"/>
                  <a:pt x="14432" y="0"/>
                </a:cubicBezTo>
                <a:lnTo>
                  <a:pt x="361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«Mira, me tienes que prometer una cosa.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vlcsnap-2015-08-25-15h01m30s55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hape 106"/>
          <p:cNvSpPr/>
          <p:nvPr/>
        </p:nvSpPr>
        <p:spPr>
          <a:xfrm>
            <a:off x="681231" y="2969574"/>
            <a:ext cx="3083572" cy="1836857"/>
          </a:xfrm>
          <a:prstGeom prst="wedgeEllipseCallout">
            <a:avLst>
              <a:gd name="adj1" fmla="val 57121"/>
              <a:gd name="adj2" fmla="val -84238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«¿Qué?»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vlcsnap-2015-08-25-15h01m41s641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Shape 109"/>
          <p:cNvSpPr/>
          <p:nvPr/>
        </p:nvSpPr>
        <p:spPr>
          <a:xfrm>
            <a:off x="1240367" y="1633035"/>
            <a:ext cx="5036345" cy="5653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5" y="0"/>
                </a:moveTo>
                <a:cubicBezTo>
                  <a:pt x="64" y="0"/>
                  <a:pt x="0" y="57"/>
                  <a:pt x="0" y="129"/>
                </a:cubicBezTo>
                <a:lnTo>
                  <a:pt x="0" y="13616"/>
                </a:lnTo>
                <a:cubicBezTo>
                  <a:pt x="0" y="13688"/>
                  <a:pt x="64" y="13745"/>
                  <a:pt x="145" y="13745"/>
                </a:cubicBezTo>
                <a:lnTo>
                  <a:pt x="16203" y="13745"/>
                </a:lnTo>
                <a:lnTo>
                  <a:pt x="21600" y="21600"/>
                </a:lnTo>
                <a:lnTo>
                  <a:pt x="18116" y="7732"/>
                </a:lnTo>
                <a:lnTo>
                  <a:pt x="18116" y="129"/>
                </a:lnTo>
                <a:cubicBezTo>
                  <a:pt x="18116" y="57"/>
                  <a:pt x="18051" y="0"/>
                  <a:pt x="17971" y="0"/>
                </a:cubicBezTo>
                <a:lnTo>
                  <a:pt x="14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«Que no vas a salir al bosque a buscarle.»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vlcsnap-2015-08-25-15h01m48s19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112"/>
          <p:cNvSpPr/>
          <p:nvPr/>
        </p:nvSpPr>
        <p:spPr>
          <a:xfrm>
            <a:off x="6838019" y="1229800"/>
            <a:ext cx="5970589" cy="515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15" y="0"/>
                </a:moveTo>
                <a:cubicBezTo>
                  <a:pt x="7795" y="0"/>
                  <a:pt x="5509" y="2650"/>
                  <a:pt x="5509" y="5918"/>
                </a:cubicBezTo>
                <a:lnTo>
                  <a:pt x="5509" y="6058"/>
                </a:lnTo>
                <a:cubicBezTo>
                  <a:pt x="5509" y="8141"/>
                  <a:pt x="6440" y="9969"/>
                  <a:pt x="7844" y="11024"/>
                </a:cubicBezTo>
                <a:lnTo>
                  <a:pt x="0" y="21600"/>
                </a:lnTo>
                <a:lnTo>
                  <a:pt x="9857" y="11904"/>
                </a:lnTo>
                <a:cubicBezTo>
                  <a:pt x="10104" y="11947"/>
                  <a:pt x="10357" y="11976"/>
                  <a:pt x="10615" y="11976"/>
                </a:cubicBezTo>
                <a:lnTo>
                  <a:pt x="16494" y="11976"/>
                </a:lnTo>
                <a:cubicBezTo>
                  <a:pt x="19314" y="11976"/>
                  <a:pt x="21600" y="9326"/>
                  <a:pt x="21600" y="6058"/>
                </a:cubicBezTo>
                <a:lnTo>
                  <a:pt x="21600" y="5918"/>
                </a:lnTo>
                <a:cubicBezTo>
                  <a:pt x="21600" y="2650"/>
                  <a:pt x="19314" y="0"/>
                  <a:pt x="16494" y="0"/>
                </a:cubicBezTo>
                <a:lnTo>
                  <a:pt x="1061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0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00">
                <a:solidFill>
                  <a:srgbClr val="F3F1DF"/>
                </a:solidFill>
              </a:rPr>
              <a:t>«Jo, es que tiene pupa.»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vlcsnap-2015-08-25-15h01m49s965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/>
        </p:nvSpPr>
        <p:spPr>
          <a:xfrm>
            <a:off x="499352" y="5287014"/>
            <a:ext cx="7796610" cy="341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90" y="0"/>
                </a:moveTo>
                <a:cubicBezTo>
                  <a:pt x="175" y="0"/>
                  <a:pt x="0" y="398"/>
                  <a:pt x="0" y="890"/>
                </a:cubicBezTo>
                <a:lnTo>
                  <a:pt x="0" y="20710"/>
                </a:lnTo>
                <a:cubicBezTo>
                  <a:pt x="0" y="21202"/>
                  <a:pt x="175" y="21600"/>
                  <a:pt x="390" y="21600"/>
                </a:cubicBezTo>
                <a:lnTo>
                  <a:pt x="18813" y="21600"/>
                </a:lnTo>
                <a:cubicBezTo>
                  <a:pt x="19028" y="21600"/>
                  <a:pt x="19203" y="21202"/>
                  <a:pt x="19203" y="20710"/>
                </a:cubicBezTo>
                <a:lnTo>
                  <a:pt x="19203" y="5177"/>
                </a:lnTo>
                <a:lnTo>
                  <a:pt x="21600" y="3397"/>
                </a:lnTo>
                <a:lnTo>
                  <a:pt x="19203" y="1617"/>
                </a:lnTo>
                <a:lnTo>
                  <a:pt x="19203" y="890"/>
                </a:lnTo>
                <a:cubicBezTo>
                  <a:pt x="19203" y="398"/>
                  <a:pt x="19028" y="0"/>
                  <a:pt x="18813" y="0"/>
                </a:cubicBezTo>
                <a:lnTo>
                  <a:pt x="39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1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100">
                <a:solidFill>
                  <a:srgbClr val="F3F1DF"/>
                </a:solidFill>
              </a:rPr>
              <a:t>«Paulita, si me lo prometes, yo te prometo que ayudo al gnomo, ¿vale?»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vlcsnap-2015-08-25-15h01m48s190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144981"/>
            <a:ext cx="13004800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/>
          <p:nvPr/>
        </p:nvSpPr>
        <p:spPr>
          <a:xfrm>
            <a:off x="8816900" y="2173484"/>
            <a:ext cx="3343706" cy="1981649"/>
          </a:xfrm>
          <a:prstGeom prst="wedgeEllipseCallout">
            <a:avLst>
              <a:gd name="adj1" fmla="val -108225"/>
              <a:gd name="adj2" fmla="val 176170"/>
            </a:avLst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i="0" sz="5200">
                <a:solidFill>
                  <a:srgbClr val="F3F1D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3F1DF"/>
                </a:solidFill>
              </a:rPr>
              <a:t>«Vale.»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vlcsnap-2015-08-25-15h01m54s633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/>
          <p:nvPr/>
        </p:nvSpPr>
        <p:spPr>
          <a:xfrm>
            <a:off x="802462" y="7306858"/>
            <a:ext cx="11399876" cy="16764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i="0" sz="5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Y con la promesa, Paula sale del cuarto.  Fermín se ocupa del gnomo.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vlcsnap-2015-08-25-15h01m57s366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/>
          <p:nvPr/>
        </p:nvSpPr>
        <p:spPr>
          <a:xfrm>
            <a:off x="1348612" y="8054957"/>
            <a:ext cx="10307575" cy="8890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i="0" sz="5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Fermín está alegre pero oculta algo…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vlcsnap-2015-08-25-15h02m03s228.png"/>
          <p:cNvPicPr/>
          <p:nvPr/>
        </p:nvPicPr>
        <p:blipFill>
          <a:blip r:embed="rId2">
            <a:extLst/>
          </a:blip>
          <a:srcRect l="0" t="3125" r="0" b="312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372211" y="6607087"/>
            <a:ext cx="12260378" cy="2463801"/>
          </a:xfrm>
          <a:prstGeom prst="rect">
            <a:avLst/>
          </a:prstGeom>
          <a:solidFill>
            <a:srgbClr val="13537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i="0" sz="5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FFFFFF"/>
                  </a:outerShdw>
                </a:effectLst>
              </a:rPr>
              <a:t>Sospechosamente, Fermín saca su teléfono celular.  ¿A quién llama?  ¿Por qué le llama?  ¿De qué habla?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A3BFC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A3BFC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0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